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16"/>
  </p:notesMasterIdLst>
  <p:handoutMasterIdLst>
    <p:handoutMasterId r:id="rId117"/>
  </p:handoutMasterIdLst>
  <p:sldIdLst>
    <p:sldId id="256" r:id="rId3"/>
    <p:sldId id="488" r:id="rId4"/>
    <p:sldId id="489" r:id="rId5"/>
    <p:sldId id="490" r:id="rId6"/>
    <p:sldId id="337" r:id="rId7"/>
    <p:sldId id="523" r:id="rId8"/>
    <p:sldId id="360" r:id="rId9"/>
    <p:sldId id="359" r:id="rId10"/>
    <p:sldId id="330" r:id="rId11"/>
    <p:sldId id="289" r:id="rId12"/>
    <p:sldId id="259" r:id="rId13"/>
    <p:sldId id="347" r:id="rId14"/>
    <p:sldId id="365" r:id="rId15"/>
    <p:sldId id="525" r:id="rId16"/>
    <p:sldId id="531" r:id="rId17"/>
    <p:sldId id="348" r:id="rId18"/>
    <p:sldId id="465" r:id="rId19"/>
    <p:sldId id="466" r:id="rId20"/>
    <p:sldId id="486" r:id="rId21"/>
    <p:sldId id="483" r:id="rId22"/>
    <p:sldId id="290" r:id="rId23"/>
    <p:sldId id="467" r:id="rId24"/>
    <p:sldId id="291" r:id="rId25"/>
    <p:sldId id="492" r:id="rId26"/>
    <p:sldId id="314" r:id="rId27"/>
    <p:sldId id="541" r:id="rId28"/>
    <p:sldId id="542" r:id="rId29"/>
    <p:sldId id="543" r:id="rId30"/>
    <p:sldId id="549" r:id="rId31"/>
    <p:sldId id="675" r:id="rId32"/>
    <p:sldId id="667" r:id="rId33"/>
    <p:sldId id="550" r:id="rId34"/>
    <p:sldId id="551" r:id="rId35"/>
    <p:sldId id="552" r:id="rId36"/>
    <p:sldId id="553" r:id="rId37"/>
    <p:sldId id="556" r:id="rId38"/>
    <p:sldId id="554" r:id="rId39"/>
    <p:sldId id="685" r:id="rId40"/>
    <p:sldId id="559" r:id="rId41"/>
    <p:sldId id="686" r:id="rId42"/>
    <p:sldId id="557" r:id="rId43"/>
    <p:sldId id="648" r:id="rId44"/>
    <p:sldId id="676" r:id="rId45"/>
    <p:sldId id="649" r:id="rId46"/>
    <p:sldId id="678" r:id="rId47"/>
    <p:sldId id="679" r:id="rId48"/>
    <p:sldId id="687" r:id="rId49"/>
    <p:sldId id="670" r:id="rId50"/>
    <p:sldId id="671" r:id="rId51"/>
    <p:sldId id="672" r:id="rId52"/>
    <p:sldId id="567" r:id="rId53"/>
    <p:sldId id="568" r:id="rId54"/>
    <p:sldId id="677" r:id="rId55"/>
    <p:sldId id="569" r:id="rId56"/>
    <p:sldId id="570" r:id="rId57"/>
    <p:sldId id="680" r:id="rId58"/>
    <p:sldId id="681" r:id="rId59"/>
    <p:sldId id="654" r:id="rId60"/>
    <p:sldId id="656" r:id="rId61"/>
    <p:sldId id="573" r:id="rId62"/>
    <p:sldId id="682" r:id="rId63"/>
    <p:sldId id="683" r:id="rId64"/>
    <p:sldId id="579" r:id="rId65"/>
    <p:sldId id="582" r:id="rId66"/>
    <p:sldId id="583" r:id="rId67"/>
    <p:sldId id="585" r:id="rId68"/>
    <p:sldId id="586" r:id="rId69"/>
    <p:sldId id="587" r:id="rId70"/>
    <p:sldId id="588" r:id="rId71"/>
    <p:sldId id="589" r:id="rId72"/>
    <p:sldId id="590" r:id="rId73"/>
    <p:sldId id="602" r:id="rId74"/>
    <p:sldId id="603" r:id="rId75"/>
    <p:sldId id="605" r:id="rId76"/>
    <p:sldId id="674" r:id="rId77"/>
    <p:sldId id="607" r:id="rId78"/>
    <p:sldId id="608" r:id="rId79"/>
    <p:sldId id="609" r:id="rId80"/>
    <p:sldId id="610" r:id="rId81"/>
    <p:sldId id="611" r:id="rId82"/>
    <p:sldId id="612" r:id="rId83"/>
    <p:sldId id="613" r:id="rId84"/>
    <p:sldId id="614" r:id="rId85"/>
    <p:sldId id="615" r:id="rId86"/>
    <p:sldId id="616" r:id="rId87"/>
    <p:sldId id="617" r:id="rId88"/>
    <p:sldId id="618" r:id="rId89"/>
    <p:sldId id="619" r:id="rId90"/>
    <p:sldId id="620" r:id="rId91"/>
    <p:sldId id="665" r:id="rId92"/>
    <p:sldId id="657" r:id="rId93"/>
    <p:sldId id="659" r:id="rId94"/>
    <p:sldId id="662" r:id="rId95"/>
    <p:sldId id="663" r:id="rId96"/>
    <p:sldId id="664" r:id="rId97"/>
    <p:sldId id="660" r:id="rId98"/>
    <p:sldId id="661" r:id="rId99"/>
    <p:sldId id="632" r:id="rId100"/>
    <p:sldId id="633" r:id="rId101"/>
    <p:sldId id="634" r:id="rId102"/>
    <p:sldId id="635" r:id="rId103"/>
    <p:sldId id="636" r:id="rId104"/>
    <p:sldId id="637" r:id="rId105"/>
    <p:sldId id="638" r:id="rId106"/>
    <p:sldId id="639" r:id="rId107"/>
    <p:sldId id="640" r:id="rId108"/>
    <p:sldId id="641" r:id="rId109"/>
    <p:sldId id="642" r:id="rId110"/>
    <p:sldId id="643" r:id="rId111"/>
    <p:sldId id="644" r:id="rId112"/>
    <p:sldId id="645" r:id="rId113"/>
    <p:sldId id="646" r:id="rId114"/>
    <p:sldId id="647" r:id="rId1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88" autoAdjust="0"/>
    <p:restoredTop sz="90747" autoAdjust="0"/>
  </p:normalViewPr>
  <p:slideViewPr>
    <p:cSldViewPr>
      <p:cViewPr varScale="1">
        <p:scale>
          <a:sx n="77" d="100"/>
          <a:sy n="77" d="100"/>
        </p:scale>
        <p:origin x="1882" y="53"/>
      </p:cViewPr>
      <p:guideLst>
        <p:guide orient="horz" pos="2160"/>
        <p:guide pos="2880"/>
      </p:guideLst>
    </p:cSldViewPr>
  </p:slideViewPr>
  <p:outlineViewPr>
    <p:cViewPr>
      <p:scale>
        <a:sx n="33" d="100"/>
        <a:sy n="33" d="100"/>
      </p:scale>
      <p:origin x="0" y="16116"/>
    </p:cViewPr>
  </p:outlineViewPr>
  <p:notesTextViewPr>
    <p:cViewPr>
      <p:scale>
        <a:sx n="100" d="100"/>
        <a:sy n="100" d="100"/>
      </p:scale>
      <p:origin x="0" y="0"/>
    </p:cViewPr>
  </p:notesTextViewPr>
  <p:notesViewPr>
    <p:cSldViewPr>
      <p:cViewPr varScale="1">
        <p:scale>
          <a:sx n="55" d="100"/>
          <a:sy n="55" d="100"/>
        </p:scale>
        <p:origin x="-2886"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handoutMaster" Target="handoutMasters/handoutMaster1.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slide" Target="slides/slide110.xml"/><Relationship Id="rId16" Type="http://schemas.openxmlformats.org/officeDocument/2006/relationships/slide" Target="slides/slide14.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presProps" Target="presProps.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viewProps" Target="viewProps.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tableStyles" Target="tableStyles.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8E894EF-B93C-4B6D-8FB8-8960BCB5A269}" type="datetimeFigureOut">
              <a:rPr lang="en-US" smtClean="0"/>
              <a:pPr/>
              <a:t>3/6/2025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14A4A95-7A0B-4549-9352-6E6525D64E4D}"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13.png>
</file>

<file path=ppt/media/image14.jpe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jpeg>
</file>

<file path=ppt/media/image24.jpeg>
</file>

<file path=ppt/media/image25.jpg>
</file>

<file path=ppt/media/image26.jpg>
</file>

<file path=ppt/media/image27.jpeg>
</file>

<file path=ppt/media/image28.jpeg>
</file>

<file path=ppt/media/image29.png>
</file>

<file path=ppt/media/image3.png>
</file>

<file path=ppt/media/image30.jpeg>
</file>

<file path=ppt/media/image31.jpeg>
</file>

<file path=ppt/media/image32.png>
</file>

<file path=ppt/media/image33.jpeg>
</file>

<file path=ppt/media/image34.jpeg>
</file>

<file path=ppt/media/image35.jpg>
</file>

<file path=ppt/media/image36.jpg>
</file>

<file path=ppt/media/image37.jpeg>
</file>

<file path=ppt/media/image38.png>
</file>

<file path=ppt/media/image39.jpeg>
</file>

<file path=ppt/media/image4.jpeg>
</file>

<file path=ppt/media/image40.jpeg>
</file>

<file path=ppt/media/image41.png>
</file>

<file path=ppt/media/image42.jpeg>
</file>

<file path=ppt/media/image43.png>
</file>

<file path=ppt/media/image44.jpeg>
</file>

<file path=ppt/media/image45.png>
</file>

<file path=ppt/media/image46.jpeg>
</file>

<file path=ppt/media/image47.jpg>
</file>

<file path=ppt/media/image48.jpeg>
</file>

<file path=ppt/media/image49.png>
</file>

<file path=ppt/media/image5.png>
</file>

<file path=ppt/media/image50.jpeg>
</file>

<file path=ppt/media/image51.jpeg>
</file>

<file path=ppt/media/image52.jpeg>
</file>

<file path=ppt/media/image53.jpeg>
</file>

<file path=ppt/media/image54.jpeg>
</file>

<file path=ppt/media/image55.jpeg>
</file>

<file path=ppt/media/image56.png>
</file>

<file path=ppt/media/image57.png>
</file>

<file path=ppt/media/image58.jpeg>
</file>

<file path=ppt/media/image59.jpeg>
</file>

<file path=ppt/media/image6.jpeg>
</file>

<file path=ppt/media/image60.png>
</file>

<file path=ppt/media/image61.jpe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jpg>
</file>

<file path=ppt/media/image74.png>
</file>

<file path=ppt/media/image75.png>
</file>

<file path=ppt/media/image76.png>
</file>

<file path=ppt/media/image7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407A98-9A18-4E47-AF94-789022A0201E}" type="datetimeFigureOut">
              <a:rPr lang="en-US" smtClean="0"/>
              <a:pPr/>
              <a:t>3/6/2025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35F52E-BA8C-4FAB-BCFA-C67A14D9CE22}" type="slidenum">
              <a:rPr lang="en-US" smtClean="0"/>
              <a:pPr/>
              <a:t>‹#›</a:t>
            </a:fld>
            <a:endParaRPr lang="en-US"/>
          </a:p>
        </p:txBody>
      </p:sp>
    </p:spTree>
    <p:extLst>
      <p:ext uri="{BB962C8B-B14F-4D97-AF65-F5344CB8AC3E}">
        <p14:creationId xmlns:p14="http://schemas.microsoft.com/office/powerpoint/2010/main" val="1876460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www.investopedia.com/terms/s/smartphone.asp" TargetMode="External"/><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a:t>
            </a:fld>
            <a:endParaRPr lang="en-US"/>
          </a:p>
        </p:txBody>
      </p:sp>
    </p:spTree>
    <p:extLst>
      <p:ext uri="{BB962C8B-B14F-4D97-AF65-F5344CB8AC3E}">
        <p14:creationId xmlns:p14="http://schemas.microsoft.com/office/powerpoint/2010/main" val="8268989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SEO is a subset of search engine marketing. SEO is also referred as SEO copyrighting, because most of the techniques that are used to promote sites in search engines, deal with text.</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42</a:t>
            </a:fld>
            <a:endParaRPr lang="en-US"/>
          </a:p>
        </p:txBody>
      </p:sp>
    </p:spTree>
    <p:extLst>
      <p:ext uri="{BB962C8B-B14F-4D97-AF65-F5344CB8AC3E}">
        <p14:creationId xmlns:p14="http://schemas.microsoft.com/office/powerpoint/2010/main" val="629701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Crawling is when a search engine sends a robot (called a "crawler") to visit websites. The robot looks at the pages, reads the content, and collects information to help the search engine know what the website is about. When you post a new picture on Instagram, a search engine crawler visits your page, looks at the picture, and remembers it. Later, when someone searches for similar pictures, it shows your post in the results.</a:t>
            </a:r>
          </a:p>
          <a:p>
            <a:r>
              <a:rPr lang="en-US" dirty="0"/>
              <a:t>Indexing is when a search engine takes all the information it has crawled from websites and stores it in a big digital library. This helps the search engine quickly find and show the right pages when someone searches for something.</a:t>
            </a:r>
          </a:p>
          <a:p>
            <a:r>
              <a:rPr lang="en-US" dirty="0"/>
              <a:t>Ranking is how a search engine decides which websites to show first when someone searches for something. The better a website is, the higher it appears in the search results.</a:t>
            </a:r>
          </a:p>
          <a:p>
            <a:r>
              <a:rPr lang="en-US" dirty="0"/>
              <a:t>It’s like putting books in a library under the right categories so that when you need one, it’s easy to find.</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43</a:t>
            </a:fld>
            <a:endParaRPr lang="en-US"/>
          </a:p>
        </p:txBody>
      </p:sp>
    </p:spTree>
    <p:extLst>
      <p:ext uri="{BB962C8B-B14F-4D97-AF65-F5344CB8AC3E}">
        <p14:creationId xmlns:p14="http://schemas.microsoft.com/office/powerpoint/2010/main" val="26162755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run a bakery website.</a:t>
            </a:r>
          </a:p>
          <a:p>
            <a:pPr>
              <a:buFont typeface="Arial" panose="020B0604020202020204" pitchFamily="34" charset="0"/>
              <a:buChar char="•"/>
            </a:pPr>
            <a:r>
              <a:rPr lang="en-US" b="1" dirty="0"/>
              <a:t>Backlink</a:t>
            </a:r>
            <a:r>
              <a:rPr lang="en-US" dirty="0"/>
              <a:t>: A local food blog mentions your bakery and links to your website.</a:t>
            </a:r>
          </a:p>
          <a:p>
            <a:pPr>
              <a:buFont typeface="Arial" panose="020B0604020202020204" pitchFamily="34" charset="0"/>
              <a:buChar char="•"/>
            </a:pPr>
            <a:r>
              <a:rPr lang="en-US" b="1" dirty="0"/>
              <a:t>Social Media</a:t>
            </a:r>
            <a:r>
              <a:rPr lang="en-US" dirty="0"/>
              <a:t>: People share photos of your cupcakes on Instagram.</a:t>
            </a:r>
          </a:p>
          <a:p>
            <a:pPr>
              <a:buFont typeface="Arial" panose="020B0604020202020204" pitchFamily="34" charset="0"/>
              <a:buChar char="•"/>
            </a:pPr>
            <a:r>
              <a:rPr lang="en-US" b="1" dirty="0"/>
              <a:t>Review</a:t>
            </a:r>
            <a:r>
              <a:rPr lang="en-US" dirty="0"/>
              <a:t>: A customer leaves a good review about your bakery on Google.</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47</a:t>
            </a:fld>
            <a:endParaRPr lang="en-US"/>
          </a:p>
        </p:txBody>
      </p:sp>
    </p:spTree>
    <p:extLst>
      <p:ext uri="{BB962C8B-B14F-4D97-AF65-F5344CB8AC3E}">
        <p14:creationId xmlns:p14="http://schemas.microsoft.com/office/powerpoint/2010/main" val="32678659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write helpful blog posts about healthy recipes and use keywords that people search for. You also make sure your website is easy to navigate.</a:t>
            </a:r>
          </a:p>
          <a:p>
            <a:r>
              <a:rPr lang="en-US" dirty="0"/>
              <a:t>This is </a:t>
            </a:r>
            <a:r>
              <a:rPr lang="en-US" b="1" dirty="0"/>
              <a:t>White Hat SEO</a:t>
            </a:r>
            <a:r>
              <a:rPr lang="en-US" dirty="0"/>
              <a:t> because you're following the rules and focusing on giving value to your visitors.</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49</a:t>
            </a:fld>
            <a:endParaRPr lang="en-US"/>
          </a:p>
        </p:txBody>
      </p:sp>
    </p:spTree>
    <p:extLst>
      <p:ext uri="{BB962C8B-B14F-4D97-AF65-F5344CB8AC3E}">
        <p14:creationId xmlns:p14="http://schemas.microsoft.com/office/powerpoint/2010/main" val="11714249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website uses tricks like hiding text or using fake backlinks to try to rank higher quickly.</a:t>
            </a:r>
          </a:p>
          <a:p>
            <a:r>
              <a:rPr lang="en-US" dirty="0"/>
              <a:t>This is </a:t>
            </a:r>
            <a:r>
              <a:rPr lang="en-US" b="1" dirty="0"/>
              <a:t>Black Hat SEO</a:t>
            </a:r>
            <a:r>
              <a:rPr lang="en-US" dirty="0"/>
              <a:t> because it's dishonest and goes against search engine rules.</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50</a:t>
            </a:fld>
            <a:endParaRPr lang="en-US"/>
          </a:p>
        </p:txBody>
      </p:sp>
    </p:spTree>
    <p:extLst>
      <p:ext uri="{BB962C8B-B14F-4D97-AF65-F5344CB8AC3E}">
        <p14:creationId xmlns:p14="http://schemas.microsoft.com/office/powerpoint/2010/main" val="11013597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370231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12A3A"/>
                </a:solidFill>
                <a:effectLst/>
                <a:latin typeface="Montserrat" panose="00000500000000000000" pitchFamily="2" charset="0"/>
              </a:rPr>
              <a:t>Social media marketing is the practice of </a:t>
            </a:r>
            <a:r>
              <a:rPr lang="en-US" b="1" i="0" dirty="0">
                <a:solidFill>
                  <a:srgbClr val="012A3A"/>
                </a:solidFill>
                <a:effectLst/>
                <a:latin typeface="Montserrat" panose="00000500000000000000" pitchFamily="2" charset="0"/>
              </a:rPr>
              <a:t>using social media platforms and tools to promote a business and connect with existing and potential customers</a:t>
            </a:r>
            <a:r>
              <a:rPr lang="en-US" b="0" i="0" dirty="0">
                <a:solidFill>
                  <a:srgbClr val="012A3A"/>
                </a:solidFill>
                <a:effectLst/>
                <a:latin typeface="Montserrat" panose="00000500000000000000" pitchFamily="2" charset="0"/>
              </a:rPr>
              <a:t>.</a:t>
            </a:r>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56</a:t>
            </a:fld>
            <a:endParaRPr lang="en-US"/>
          </a:p>
        </p:txBody>
      </p:sp>
    </p:spTree>
    <p:extLst>
      <p:ext uri="{BB962C8B-B14F-4D97-AF65-F5344CB8AC3E}">
        <p14:creationId xmlns:p14="http://schemas.microsoft.com/office/powerpoint/2010/main" val="39111797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Know your audience</a:t>
            </a:r>
            <a:r>
              <a:rPr lang="en-US" dirty="0"/>
              <a:t>: Understand who you're trying to reach (age, interests, location, etc.).</a:t>
            </a:r>
          </a:p>
          <a:p>
            <a:r>
              <a:rPr lang="en-US" b="1" dirty="0"/>
              <a:t>Create engaging content</a:t>
            </a:r>
            <a:r>
              <a:rPr lang="en-US" dirty="0"/>
              <a:t>: Share posts, images, videos, or stories that will interest your audience.</a:t>
            </a:r>
          </a:p>
          <a:p>
            <a:r>
              <a:rPr lang="en-US" b="1" dirty="0"/>
              <a:t>Consistency</a:t>
            </a:r>
            <a:r>
              <a:rPr lang="en-US" dirty="0"/>
              <a:t>: Post regularly so your followers stay engaged</a:t>
            </a:r>
          </a:p>
          <a:p>
            <a:r>
              <a:rPr lang="en-US" dirty="0"/>
              <a:t>.</a:t>
            </a:r>
            <a:r>
              <a:rPr lang="en-US" b="1" dirty="0"/>
              <a:t>Use hashtags</a:t>
            </a:r>
            <a:r>
              <a:rPr lang="en-US" dirty="0"/>
              <a:t>: Help people discover your posts by using relevant hashtags.</a:t>
            </a:r>
          </a:p>
          <a:p>
            <a:r>
              <a:rPr lang="en-US" b="1" dirty="0"/>
              <a:t>Interact with followers</a:t>
            </a:r>
            <a:r>
              <a:rPr lang="en-US" dirty="0"/>
              <a:t>: Reply to comments, messages, and engage with your audience.</a:t>
            </a:r>
          </a:p>
          <a:p>
            <a:r>
              <a:rPr lang="en-US" b="1" dirty="0"/>
              <a:t>Track results</a:t>
            </a:r>
            <a:r>
              <a:rPr lang="en-US" dirty="0"/>
              <a:t>: See what works and what doesn’t, then adjust your strategy accordingly.</a:t>
            </a:r>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58</a:t>
            </a:fld>
            <a:endParaRPr lang="en-US"/>
          </a:p>
        </p:txBody>
      </p:sp>
    </p:spTree>
    <p:extLst>
      <p:ext uri="{BB962C8B-B14F-4D97-AF65-F5344CB8AC3E}">
        <p14:creationId xmlns:p14="http://schemas.microsoft.com/office/powerpoint/2010/main" val="20627937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Increase brand awareness</a:t>
            </a:r>
            <a:r>
              <a:rPr lang="en-US" dirty="0"/>
              <a:t>: Make more people know about your brand.</a:t>
            </a:r>
          </a:p>
          <a:p>
            <a:r>
              <a:rPr lang="en-US" b="1" dirty="0"/>
              <a:t>Engage with your audience</a:t>
            </a:r>
            <a:r>
              <a:rPr lang="en-US" dirty="0"/>
              <a:t>: Build relationships with followers through comments, likes, and shares.</a:t>
            </a:r>
          </a:p>
          <a:p>
            <a:r>
              <a:rPr lang="en-US" b="1" dirty="0"/>
              <a:t>Drive website traffic</a:t>
            </a:r>
            <a:r>
              <a:rPr lang="en-US" dirty="0"/>
              <a:t>: Get more people to visit your website from social media.</a:t>
            </a:r>
          </a:p>
          <a:p>
            <a:r>
              <a:rPr lang="en-US" b="1" dirty="0"/>
              <a:t>Generate leads or sales</a:t>
            </a:r>
            <a:r>
              <a:rPr lang="en-US" dirty="0"/>
              <a:t>: Encourage people to buy your products or services.</a:t>
            </a:r>
          </a:p>
          <a:p>
            <a:r>
              <a:rPr lang="en-US" b="1" dirty="0"/>
              <a:t>Improve customer loyalty</a:t>
            </a:r>
            <a:r>
              <a:rPr lang="en-US" dirty="0"/>
              <a:t>: Keep your customers happy and coming back.</a:t>
            </a:r>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59</a:t>
            </a:fld>
            <a:endParaRPr lang="en-US"/>
          </a:p>
        </p:txBody>
      </p:sp>
    </p:spTree>
    <p:extLst>
      <p:ext uri="{BB962C8B-B14F-4D97-AF65-F5344CB8AC3E}">
        <p14:creationId xmlns:p14="http://schemas.microsoft.com/office/powerpoint/2010/main" val="719521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11111"/>
                </a:solidFill>
                <a:effectLst/>
                <a:latin typeface="SourceSansPro"/>
              </a:rPr>
              <a:t>Mobile marketing is any advertising activity that promotes products and services via mobile devices, such as tablets and </a:t>
            </a:r>
            <a:r>
              <a:rPr lang="en-US" b="0" i="0" u="sng" dirty="0">
                <a:solidFill>
                  <a:srgbClr val="2C40D0"/>
                </a:solidFill>
                <a:effectLst/>
                <a:latin typeface="SourceSansPro"/>
                <a:hlinkClick r:id="rId3"/>
              </a:rPr>
              <a:t>smartphones</a:t>
            </a:r>
            <a:r>
              <a:rPr lang="en-US" b="0" i="0" dirty="0">
                <a:solidFill>
                  <a:srgbClr val="111111"/>
                </a:solidFill>
                <a:effectLst/>
                <a:latin typeface="SourceSansPro"/>
              </a:rPr>
              <a:t>.</a:t>
            </a:r>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60</a:t>
            </a:fld>
            <a:endParaRPr lang="en-US"/>
          </a:p>
        </p:txBody>
      </p:sp>
    </p:spTree>
    <p:extLst>
      <p:ext uri="{BB962C8B-B14F-4D97-AF65-F5344CB8AC3E}">
        <p14:creationId xmlns:p14="http://schemas.microsoft.com/office/powerpoint/2010/main" val="3633732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12</a:t>
            </a:fld>
            <a:endParaRPr lang="en-US"/>
          </a:p>
        </p:txBody>
      </p:sp>
    </p:spTree>
    <p:extLst>
      <p:ext uri="{BB962C8B-B14F-4D97-AF65-F5344CB8AC3E}">
        <p14:creationId xmlns:p14="http://schemas.microsoft.com/office/powerpoint/2010/main" val="6147809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Mobile is disrupting the way people engage with brands. Everything that can be done on a desktop computer is now available on a mobile device.</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61</a:t>
            </a:fld>
            <a:endParaRPr lang="en-US"/>
          </a:p>
        </p:txBody>
      </p:sp>
    </p:spTree>
    <p:extLst>
      <p:ext uri="{BB962C8B-B14F-4D97-AF65-F5344CB8AC3E}">
        <p14:creationId xmlns:p14="http://schemas.microsoft.com/office/powerpoint/2010/main" val="36337327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AutoNum type="arabicPeriod"/>
            </a:pPr>
            <a:r>
              <a:rPr lang="en-US" b="1" dirty="0"/>
              <a:t>Reach people anytime, anywhere</a:t>
            </a:r>
            <a:r>
              <a:rPr lang="en-US" dirty="0"/>
              <a:t>: People carry their phones everywhere, so you can reach them at any time.</a:t>
            </a:r>
          </a:p>
          <a:p>
            <a:pPr>
              <a:buFont typeface="+mj-lt"/>
              <a:buAutoNum type="arabicPeriod"/>
            </a:pPr>
            <a:r>
              <a:rPr lang="en-US" b="1" dirty="0"/>
              <a:t>Personalized messages</a:t>
            </a:r>
            <a:r>
              <a:rPr lang="en-US" dirty="0"/>
              <a:t>: You can send tailored messages based on their interests or location.</a:t>
            </a:r>
          </a:p>
          <a:p>
            <a:pPr>
              <a:buFont typeface="+mj-lt"/>
              <a:buAutoNum type="arabicPeriod"/>
            </a:pPr>
            <a:r>
              <a:rPr lang="en-US" b="1" dirty="0"/>
              <a:t>Instant communication</a:t>
            </a:r>
            <a:r>
              <a:rPr lang="en-US" dirty="0"/>
              <a:t>: Mobile marketing allows quick, direct communication with your audience.</a:t>
            </a:r>
          </a:p>
          <a:p>
            <a:pPr>
              <a:buFont typeface="+mj-lt"/>
              <a:buAutoNum type="arabicPeriod"/>
            </a:pPr>
            <a:r>
              <a:rPr lang="en-US" b="1" dirty="0"/>
              <a:t>Higher engagement</a:t>
            </a:r>
            <a:r>
              <a:rPr lang="en-US" dirty="0"/>
              <a:t>: Mobile ads often get more attention because people spend a lot of time on their phones.</a:t>
            </a:r>
          </a:p>
          <a:p>
            <a:pPr>
              <a:buFont typeface="+mj-lt"/>
              <a:buAutoNum type="arabicPeriod"/>
            </a:pPr>
            <a:r>
              <a:rPr lang="en-US" b="1" dirty="0"/>
              <a:t>Easy to track</a:t>
            </a:r>
            <a:r>
              <a:rPr lang="en-US" dirty="0"/>
              <a:t>: You can easily measure how well your mobile ads are doing, like how many people clicked on them.</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62</a:t>
            </a:fld>
            <a:endParaRPr lang="en-US"/>
          </a:p>
        </p:txBody>
      </p:sp>
    </p:spTree>
    <p:extLst>
      <p:ext uri="{BB962C8B-B14F-4D97-AF65-F5344CB8AC3E}">
        <p14:creationId xmlns:p14="http://schemas.microsoft.com/office/powerpoint/2010/main" val="6798941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SMS Marketing</a:t>
            </a:r>
            <a:r>
              <a:rPr lang="en-US" dirty="0"/>
              <a:t>: Sending text messages with offers, updates, or reminders to customers.</a:t>
            </a:r>
          </a:p>
          <a:p>
            <a:r>
              <a:rPr lang="en-US" b="1" dirty="0"/>
              <a:t>Mobile App Marketing</a:t>
            </a:r>
            <a:r>
              <a:rPr lang="en-US" dirty="0"/>
              <a:t>: Promoting your app through ads or notifications to encourage downloads or usage.</a:t>
            </a:r>
          </a:p>
          <a:p>
            <a:r>
              <a:rPr lang="en-US" b="1" dirty="0"/>
              <a:t>In-App Advertising</a:t>
            </a:r>
            <a:r>
              <a:rPr lang="en-US" dirty="0"/>
              <a:t>: Displaying ads inside other apps that users are already using.</a:t>
            </a:r>
          </a:p>
          <a:p>
            <a:r>
              <a:rPr lang="en-US" b="1" dirty="0"/>
              <a:t>Mobile Website Marketing</a:t>
            </a:r>
            <a:r>
              <a:rPr lang="en-US" dirty="0"/>
              <a:t>: Optimizing your website for mobile devices so customers can easily browse and shop.</a:t>
            </a:r>
          </a:p>
          <a:p>
            <a:r>
              <a:rPr lang="en-US" b="1" dirty="0"/>
              <a:t>Push Notifications</a:t>
            </a:r>
            <a:r>
              <a:rPr lang="en-US" dirty="0"/>
              <a:t>: Sending brief messages directly to users' mobile screens from apps or websites they’ve installed.</a:t>
            </a:r>
          </a:p>
          <a:p>
            <a:r>
              <a:rPr lang="en-US" b="1" dirty="0"/>
              <a:t>Social Media Marketing</a:t>
            </a:r>
            <a:r>
              <a:rPr lang="en-US" dirty="0"/>
              <a:t>: Using platforms like Instagram, Facebook, or Twitter to connect with customers through mobile devices.</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63</a:t>
            </a:fld>
            <a:endParaRPr lang="en-US"/>
          </a:p>
        </p:txBody>
      </p:sp>
    </p:spTree>
    <p:extLst>
      <p:ext uri="{BB962C8B-B14F-4D97-AF65-F5344CB8AC3E}">
        <p14:creationId xmlns:p14="http://schemas.microsoft.com/office/powerpoint/2010/main" val="32107645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Adobe Clean"/>
              </a:rPr>
              <a:t>Video marketing is using video to market your product, increase engagement, and reach an audience more amenable to video than to text.</a:t>
            </a:r>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64</a:t>
            </a:fld>
            <a:endParaRPr lang="en-US"/>
          </a:p>
        </p:txBody>
      </p:sp>
    </p:spTree>
    <p:extLst>
      <p:ext uri="{BB962C8B-B14F-4D97-AF65-F5344CB8AC3E}">
        <p14:creationId xmlns:p14="http://schemas.microsoft.com/office/powerpoint/2010/main" val="34215221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Times New Roman" panose="02020603050405020304" pitchFamily="18" charset="0"/>
                <a:cs typeface="Times New Roman" panose="02020603050405020304" pitchFamily="18" charset="0"/>
              </a:rPr>
              <a:t>V</a:t>
            </a:r>
            <a:r>
              <a:rPr lang="en-US" sz="1200" dirty="0">
                <a:latin typeface="Times New Roman" panose="02020603050405020304" pitchFamily="18" charset="0"/>
                <a:cs typeface="Times New Roman" panose="02020603050405020304" pitchFamily="18" charset="0"/>
              </a:rPr>
              <a:t>ideo marketing, a forward-facing marketing strategy that integrates engaging video into your marketing campaigns.</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65</a:t>
            </a:fld>
            <a:endParaRPr lang="en-US"/>
          </a:p>
        </p:txBody>
      </p:sp>
    </p:spTree>
    <p:extLst>
      <p:ext uri="{BB962C8B-B14F-4D97-AF65-F5344CB8AC3E}">
        <p14:creationId xmlns:p14="http://schemas.microsoft.com/office/powerpoint/2010/main" val="27619116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Set your goals</a:t>
            </a:r>
            <a:r>
              <a:rPr lang="en-US" dirty="0"/>
              <a:t>: Decide what you want to achieve with your videos (e.g., increase sales, build brand awareness, educate customers).</a:t>
            </a:r>
          </a:p>
          <a:p>
            <a:r>
              <a:rPr lang="en-US" b="1" dirty="0"/>
              <a:t>Know your audience</a:t>
            </a:r>
            <a:r>
              <a:rPr lang="en-US" dirty="0"/>
              <a:t>: Understand who you want to reach with your videos (age, interests, problems to solve).</a:t>
            </a:r>
          </a:p>
          <a:p>
            <a:r>
              <a:rPr lang="en-US" b="1" dirty="0"/>
              <a:t>Choose video types</a:t>
            </a:r>
            <a:r>
              <a:rPr lang="en-US" dirty="0"/>
              <a:t>: Decide what kind of videos you'll create (product demos, tutorials, customer stories, etc.).</a:t>
            </a:r>
          </a:p>
          <a:p>
            <a:r>
              <a:rPr lang="en-US" b="1" dirty="0"/>
              <a:t>Pick the right platforms</a:t>
            </a:r>
            <a:r>
              <a:rPr lang="en-US" dirty="0"/>
              <a:t>: Choose where you'll post your videos (YouTube, Facebook, Instagram, etc.) based on where your audience spends time.</a:t>
            </a:r>
          </a:p>
          <a:p>
            <a:r>
              <a:rPr lang="en-US" b="1" dirty="0"/>
              <a:t>Create valuable content</a:t>
            </a:r>
            <a:r>
              <a:rPr lang="en-US" dirty="0"/>
              <a:t>: Make videos that are interesting, helpful, and engaging for your viewers.</a:t>
            </a:r>
          </a:p>
          <a:p>
            <a:r>
              <a:rPr lang="en-US" b="1" dirty="0"/>
              <a:t>Optimize for search</a:t>
            </a:r>
            <a:r>
              <a:rPr lang="en-US" dirty="0"/>
              <a:t>: Use relevant titles, tags, and descriptions to help people find your videos.</a:t>
            </a:r>
          </a:p>
          <a:p>
            <a:r>
              <a:rPr lang="en-US" b="1" dirty="0"/>
              <a:t>Track and measure success</a:t>
            </a:r>
            <a:r>
              <a:rPr lang="en-US" dirty="0"/>
              <a:t>: See how well your videos are doing (views, likes, shares, comments) and adjust your strategy as needed.</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66</a:t>
            </a:fld>
            <a:endParaRPr lang="en-US"/>
          </a:p>
        </p:txBody>
      </p:sp>
    </p:spTree>
    <p:extLst>
      <p:ext uri="{BB962C8B-B14F-4D97-AF65-F5344CB8AC3E}">
        <p14:creationId xmlns:p14="http://schemas.microsoft.com/office/powerpoint/2010/main" val="10518427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Better Engagement</a:t>
            </a:r>
            <a:r>
              <a:rPr lang="en-US" dirty="0"/>
              <a:t>: People are more likely to watch and interact with videos than other types of content like text or images.</a:t>
            </a:r>
          </a:p>
          <a:p>
            <a:r>
              <a:rPr lang="en-US" b="1" dirty="0"/>
              <a:t>Increased Brand Awareness</a:t>
            </a:r>
            <a:r>
              <a:rPr lang="en-US" dirty="0"/>
              <a:t>: Videos help more people discover your brand and remember it.</a:t>
            </a:r>
          </a:p>
          <a:p>
            <a:r>
              <a:rPr lang="en-US" b="1" dirty="0"/>
              <a:t>Boosts Sales</a:t>
            </a:r>
            <a:r>
              <a:rPr lang="en-US" dirty="0"/>
              <a:t>: Videos can show off your product or service in action, making it more likely for people to buy.</a:t>
            </a:r>
          </a:p>
          <a:p>
            <a:r>
              <a:rPr lang="en-US" b="1" dirty="0"/>
              <a:t>Improves Trust</a:t>
            </a:r>
            <a:r>
              <a:rPr lang="en-US" dirty="0"/>
              <a:t>: Seeing a product or service in a video builds trust, as customers can see how it works and how it benefits them.</a:t>
            </a:r>
          </a:p>
          <a:p>
            <a:r>
              <a:rPr lang="en-US" b="1" dirty="0"/>
              <a:t>Easy to Share</a:t>
            </a:r>
            <a:r>
              <a:rPr lang="en-US" dirty="0"/>
              <a:t>: Videos are often shared on social media, helping spread the word about your business.</a:t>
            </a:r>
          </a:p>
          <a:p>
            <a:r>
              <a:rPr lang="en-US" b="1" dirty="0"/>
              <a:t>Better SEO</a:t>
            </a:r>
            <a:r>
              <a:rPr lang="en-US" dirty="0"/>
              <a:t>: Videos can help improve your search engine rankings, making it easier for people to find your business online.</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67</a:t>
            </a:fld>
            <a:endParaRPr lang="en-US"/>
          </a:p>
        </p:txBody>
      </p:sp>
    </p:spTree>
    <p:extLst>
      <p:ext uri="{BB962C8B-B14F-4D97-AF65-F5344CB8AC3E}">
        <p14:creationId xmlns:p14="http://schemas.microsoft.com/office/powerpoint/2010/main" val="20932503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High Production Costs</a:t>
            </a:r>
            <a:r>
              <a:rPr lang="en-US" dirty="0"/>
              <a:t>: Creating quality videos can be expensive, especially if you need professional equipment or actors.</a:t>
            </a:r>
          </a:p>
          <a:p>
            <a:r>
              <a:rPr lang="en-US" b="1" dirty="0"/>
              <a:t>Time-Consuming</a:t>
            </a:r>
            <a:r>
              <a:rPr lang="en-US" dirty="0"/>
              <a:t>: Planning, filming, editing, and promoting videos takes a lot of time and effort.</a:t>
            </a:r>
          </a:p>
          <a:p>
            <a:r>
              <a:rPr lang="en-US" b="1" dirty="0"/>
              <a:t>Requires Skills</a:t>
            </a:r>
            <a:r>
              <a:rPr lang="en-US" dirty="0"/>
              <a:t>: You need good video editing and storytelling skills to make your videos interesting and professional-looking.</a:t>
            </a:r>
          </a:p>
          <a:p>
            <a:r>
              <a:rPr lang="en-US" b="1" dirty="0"/>
              <a:t>Keeping Attention</a:t>
            </a:r>
            <a:r>
              <a:rPr lang="en-US" dirty="0"/>
              <a:t>: It can be hard to keep viewers' attention, especially with so many videos online. Your video needs to be engaging from start to finish.</a:t>
            </a:r>
          </a:p>
          <a:p>
            <a:r>
              <a:rPr lang="en-US" b="1" dirty="0"/>
              <a:t>Platform Limitations</a:t>
            </a:r>
            <a:r>
              <a:rPr lang="en-US" dirty="0"/>
              <a:t>: Different platforms have different rules and formats for videos, so you need to adjust your videos accordingly.</a:t>
            </a:r>
          </a:p>
          <a:p>
            <a:r>
              <a:rPr lang="en-US" b="1" dirty="0"/>
              <a:t>Measuring Success</a:t>
            </a:r>
            <a:r>
              <a:rPr lang="en-US" dirty="0"/>
              <a:t>: It can sometimes be difficult to track exactly how well your video is performing in terms of sales or engagement.</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68</a:t>
            </a:fld>
            <a:endParaRPr lang="en-US"/>
          </a:p>
        </p:txBody>
      </p:sp>
    </p:spTree>
    <p:extLst>
      <p:ext uri="{BB962C8B-B14F-4D97-AF65-F5344CB8AC3E}">
        <p14:creationId xmlns:p14="http://schemas.microsoft.com/office/powerpoint/2010/main" val="23610038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898201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74</a:t>
            </a:fld>
            <a:endParaRPr lang="en-US"/>
          </a:p>
        </p:txBody>
      </p:sp>
    </p:spTree>
    <p:extLst>
      <p:ext uri="{BB962C8B-B14F-4D97-AF65-F5344CB8AC3E}">
        <p14:creationId xmlns:p14="http://schemas.microsoft.com/office/powerpoint/2010/main" val="24049431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13</a:t>
            </a:fld>
            <a:endParaRPr lang="en-US"/>
          </a:p>
        </p:txBody>
      </p:sp>
    </p:spTree>
    <p:extLst>
      <p:ext uri="{BB962C8B-B14F-4D97-AF65-F5344CB8AC3E}">
        <p14:creationId xmlns:p14="http://schemas.microsoft.com/office/powerpoint/2010/main" val="31377981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35F52E-BA8C-4FAB-BCFA-C67A14D9CE22}" type="slidenum">
              <a:rPr lang="en-US" smtClean="0"/>
              <a:pPr/>
              <a:t>81</a:t>
            </a:fld>
            <a:endParaRPr lang="en-US"/>
          </a:p>
        </p:txBody>
      </p:sp>
    </p:spTree>
    <p:extLst>
      <p:ext uri="{BB962C8B-B14F-4D97-AF65-F5344CB8AC3E}">
        <p14:creationId xmlns:p14="http://schemas.microsoft.com/office/powerpoint/2010/main" val="246495828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The same principle lies behind bonuses, membership rewards, progress-based points and certificates, etc. Offering prizes for step-by-step completion of a particular process helps retain customers and build a committed audience.</a:t>
            </a:r>
            <a:endParaRPr lang="en-US" sz="1200" b="0" i="0" dirty="0">
              <a:solidFill>
                <a:srgbClr val="1B1B1B"/>
              </a:solidFill>
              <a:effectLst/>
              <a:latin typeface="Times New Roman" panose="02020603050405020304" pitchFamily="18"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82</a:t>
            </a:fld>
            <a:endParaRPr lang="en-US"/>
          </a:p>
        </p:txBody>
      </p:sp>
    </p:spTree>
    <p:extLst>
      <p:ext uri="{BB962C8B-B14F-4D97-AF65-F5344CB8AC3E}">
        <p14:creationId xmlns:p14="http://schemas.microsoft.com/office/powerpoint/2010/main" val="32352803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898201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25368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Through this, marketers educate their audience in the hopes of future conversions. Content marketing, like SEO, is a long play and requires a developed strategy to get the most out of your pieces.</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28</a:t>
            </a:fld>
            <a:endParaRPr lang="en-US"/>
          </a:p>
        </p:txBody>
      </p:sp>
    </p:spTree>
    <p:extLst>
      <p:ext uri="{BB962C8B-B14F-4D97-AF65-F5344CB8AC3E}">
        <p14:creationId xmlns:p14="http://schemas.microsoft.com/office/powerpoint/2010/main" val="2401227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Builds Trust</a:t>
            </a:r>
            <a:r>
              <a:rPr lang="en-US" dirty="0"/>
              <a:t>: When you create valuable and helpful content (like blogs, videos, or how-to guides), your audience starts to trust you. They see you as an expert in your field, which makes them more likely to buy from you.</a:t>
            </a:r>
          </a:p>
          <a:p>
            <a:r>
              <a:rPr lang="en-US" b="1" dirty="0"/>
              <a:t>Attracts More People</a:t>
            </a:r>
            <a:r>
              <a:rPr lang="en-US" dirty="0"/>
              <a:t>: High-quality content helps you show up in search engines like Google. If people find your content useful, they’re more likely to visit your website and become potential customers.</a:t>
            </a:r>
          </a:p>
          <a:p>
            <a:r>
              <a:rPr lang="en-US" b="1" dirty="0"/>
              <a:t>Keeps People Engaged</a:t>
            </a:r>
            <a:r>
              <a:rPr lang="en-US" dirty="0"/>
              <a:t>: By regularly posting content, you keep your audience interested in your brand. This helps you stay top of mind when they’re ready to make a purchase.</a:t>
            </a:r>
          </a:p>
          <a:p>
            <a:r>
              <a:rPr lang="en-US" b="1" dirty="0"/>
              <a:t>Educates Your Audience</a:t>
            </a:r>
            <a:r>
              <a:rPr lang="en-US" dirty="0"/>
              <a:t>: Content marketing can teach your audience about your products or services. When they understand the benefits, they’re more likely to make a purchase.</a:t>
            </a:r>
          </a:p>
          <a:p>
            <a:r>
              <a:rPr lang="en-US" b="1" dirty="0"/>
              <a:t>Supports Social Proof</a:t>
            </a:r>
            <a:r>
              <a:rPr lang="en-US" dirty="0"/>
              <a:t>: Good content, especially customer stories or case studies, shows potential buyers that other people trust your brand. This makes new customers feel more confident about buying from you.</a:t>
            </a:r>
          </a:p>
          <a:p>
            <a:r>
              <a:rPr lang="en-US" b="1" dirty="0"/>
              <a:t>Improves Customer Loyalty</a:t>
            </a:r>
            <a:r>
              <a:rPr lang="en-US" dirty="0"/>
              <a:t>: When you provide valuable content, customers feel more connected to your brand. This can lead to repeat business and even word-of-mouth referrals.</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29</a:t>
            </a:fld>
            <a:endParaRPr lang="en-US"/>
          </a:p>
        </p:txBody>
      </p:sp>
    </p:spTree>
    <p:extLst>
      <p:ext uri="{BB962C8B-B14F-4D97-AF65-F5344CB8AC3E}">
        <p14:creationId xmlns:p14="http://schemas.microsoft.com/office/powerpoint/2010/main" val="1494398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1" dirty="0"/>
              <a:t>Social Media</a:t>
            </a:r>
            <a:r>
              <a:rPr lang="en-US" dirty="0"/>
              <a:t>: Use platforms like Instagram, Facebook, TikTok, or Twitter to post about your products or services. Share updates, behind-the-scenes content, and engage with your audience through comments or messages.</a:t>
            </a:r>
          </a:p>
          <a:p>
            <a:r>
              <a:rPr lang="en-US" b="1" dirty="0"/>
              <a:t>Content Marketing</a:t>
            </a:r>
            <a:r>
              <a:rPr lang="en-US" dirty="0"/>
              <a:t>: Create useful content like blogs, videos, or infographics. Share valuable information that helps your audience, which can also drive more traffic to your website.</a:t>
            </a:r>
          </a:p>
          <a:p>
            <a:r>
              <a:rPr lang="en-US" b="1" dirty="0"/>
              <a:t>Email Marketing</a:t>
            </a:r>
            <a:r>
              <a:rPr lang="en-US" dirty="0"/>
              <a:t>: Send out newsletters or promotional emails to your customers. Make sure the content is personalized, relevant, and offers something of value, like discounts or useful tips.</a:t>
            </a:r>
          </a:p>
          <a:p>
            <a:r>
              <a:rPr lang="en-US" b="1" dirty="0"/>
              <a:t>Search Engine Optimization (SEO)</a:t>
            </a:r>
            <a:r>
              <a:rPr lang="en-US" dirty="0"/>
              <a:t>: Optimize your website with the right keywords so that people can find you when they search for things related to your business on Google.</a:t>
            </a:r>
          </a:p>
          <a:p>
            <a:r>
              <a:rPr lang="en-US" b="1" dirty="0"/>
              <a:t>Paid Ads</a:t>
            </a:r>
            <a:r>
              <a:rPr lang="en-US" dirty="0"/>
              <a:t>: You can use platforms like Google Ads or Facebook Ads to run paid campaigns that target your ideal audience. This helps you reach more people quickly.</a:t>
            </a:r>
          </a:p>
          <a:p>
            <a:r>
              <a:rPr lang="en-US" b="1" dirty="0"/>
              <a:t>Influencer Marketing</a:t>
            </a:r>
            <a:r>
              <a:rPr lang="en-US" dirty="0"/>
              <a:t>: Partner with influencers who have a large following in your niche. They can promote your brand to their audience in a more personal and trusted way.</a:t>
            </a:r>
          </a:p>
          <a:p>
            <a:r>
              <a:rPr lang="en-US" b="1" dirty="0"/>
              <a:t>Affiliate Marketing</a:t>
            </a:r>
            <a:r>
              <a:rPr lang="en-US" dirty="0"/>
              <a:t>: Collaborate with affiliates who will promote your product for a commission. This helps increase sales and brand awareness without too much risk.</a:t>
            </a:r>
          </a:p>
          <a:p>
            <a:r>
              <a:rPr lang="en-US" b="1" dirty="0"/>
              <a:t>Online Reviews and Testimonials</a:t>
            </a:r>
            <a:r>
              <a:rPr lang="en-US" dirty="0"/>
              <a:t>: Encourage customers to leave reviews or share their experiences with your product. Positive reviews can help build trust and attract more customers.</a:t>
            </a:r>
          </a:p>
          <a:p>
            <a:r>
              <a:rPr lang="en-US" b="1" dirty="0"/>
              <a:t>Contests and Giveaways</a:t>
            </a:r>
            <a:r>
              <a:rPr lang="en-US" dirty="0"/>
              <a:t>: Run a contest or giveaway on your website or social media. This can create excitement, increase engagement, and help attract new followers.</a:t>
            </a:r>
          </a:p>
          <a:p>
            <a:r>
              <a:rPr lang="en-US" b="1" dirty="0"/>
              <a:t>Retargeting Ads</a:t>
            </a:r>
            <a:r>
              <a:rPr lang="en-US" dirty="0"/>
              <a:t>: Show ads to people who visited your website but didn't buy anything. This helps remind them of your product and bring them back.</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30</a:t>
            </a:fld>
            <a:endParaRPr lang="en-US"/>
          </a:p>
        </p:txBody>
      </p:sp>
    </p:spTree>
    <p:extLst>
      <p:ext uri="{BB962C8B-B14F-4D97-AF65-F5344CB8AC3E}">
        <p14:creationId xmlns:p14="http://schemas.microsoft.com/office/powerpoint/2010/main" val="1494398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b="1" dirty="0"/>
              <a:t>Builds Trust and Credibility</a:t>
            </a:r>
          </a:p>
          <a:p>
            <a:r>
              <a:rPr lang="en-US" dirty="0"/>
              <a:t>Content marketing helps to build trust with your audience by providing valuable, informative, and relevant content. When customers trust your brand, they are more likely to make a purchase. For example, educational blog posts, how-to guides, or case studies demonstrate your expertise and establish credibility.</a:t>
            </a:r>
          </a:p>
          <a:p>
            <a:r>
              <a:rPr lang="en-US" b="1" dirty="0"/>
              <a:t>Drives Traffic and Lead Generation</a:t>
            </a:r>
          </a:p>
          <a:p>
            <a:r>
              <a:rPr lang="en-US" dirty="0"/>
              <a:t>Well-executed content marketing can attract traffic to your website and increase brand awareness. By optimizing content for search engines (SEO), businesses can ensure they reach a wider audience. </a:t>
            </a:r>
          </a:p>
          <a:p>
            <a:r>
              <a:rPr lang="en-US" b="1" dirty="0"/>
              <a:t>Supports Social Proof and Customer Testimonials</a:t>
            </a:r>
          </a:p>
          <a:p>
            <a:r>
              <a:rPr lang="en-US" dirty="0"/>
              <a:t>Content marketing can include testimonials, user-generated content, reviews, and case studies. These pieces serve as social proof that your product or service is effective, further persuading potential customers to make a purchase.</a:t>
            </a:r>
          </a:p>
          <a:p>
            <a:r>
              <a:rPr lang="en-US" b="1" dirty="0"/>
              <a:t>Improves Customer Retention</a:t>
            </a:r>
          </a:p>
          <a:p>
            <a:r>
              <a:rPr lang="en-US" dirty="0"/>
              <a:t>Once customers make a purchase, content marketing can help retain them by keeping them engaged. Providing additional valuable content post-purchase (like product tutorials, maintenance tips, or relevant updates) can turn a one-time buyer into a loyal customer.</a:t>
            </a:r>
          </a:p>
          <a:p>
            <a:r>
              <a:rPr lang="en-US" b="1" dirty="0"/>
              <a:t>Enhances the Buying Decision Process</a:t>
            </a:r>
          </a:p>
          <a:p>
            <a:r>
              <a:rPr lang="en-US" dirty="0"/>
              <a:t>Quality content allows potential customers to make informed decisions. Blog posts, product comparisons, and detailed reviews help buyers evaluate the best options for their needs. By providing clear and engaging content, you can position your product or service as the ideal choice.</a:t>
            </a:r>
          </a:p>
          <a:p>
            <a:r>
              <a:rPr lang="en-US" b="1" dirty="0"/>
              <a:t>Supports Long-term Growth</a:t>
            </a:r>
          </a:p>
          <a:p>
            <a:r>
              <a:rPr lang="en-US" dirty="0"/>
              <a:t>Content marketing is not a short-term tactic—it provides long-lasting value. Once content is created and optimized, it can continue to generate traffic, leads, and conversions for months or even years.</a:t>
            </a:r>
          </a:p>
          <a:p>
            <a:r>
              <a:rPr lang="en-US" b="1" dirty="0"/>
              <a:t>Personalizes the Customer Experience</a:t>
            </a:r>
          </a:p>
          <a:p>
            <a:r>
              <a:rPr lang="en-US" dirty="0"/>
              <a:t>Content marketing helps tailor the customer experience by providing the right content at the right stage of the buyer’s journey. Personalized content that speaks directly to a customer’s pain points and needs leads to higher engagement and a higher likelihood of conversion.</a:t>
            </a:r>
          </a:p>
          <a:p>
            <a:endParaRPr lang="en-IN" dirty="0"/>
          </a:p>
        </p:txBody>
      </p:sp>
      <p:sp>
        <p:nvSpPr>
          <p:cNvPr id="4" name="Slide Number Placeholder 3"/>
          <p:cNvSpPr>
            <a:spLocks noGrp="1"/>
          </p:cNvSpPr>
          <p:nvPr>
            <p:ph type="sldNum" sz="quarter" idx="5"/>
          </p:nvPr>
        </p:nvSpPr>
        <p:spPr/>
        <p:txBody>
          <a:bodyPr/>
          <a:lstStyle/>
          <a:p>
            <a:fld id="{1635F52E-BA8C-4FAB-BCFA-C67A14D9CE22}" type="slidenum">
              <a:rPr lang="en-US" smtClean="0">
                <a:solidFill>
                  <a:prstClr val="black"/>
                </a:solidFill>
              </a:rPr>
              <a:pPr/>
              <a:t>31</a:t>
            </a:fld>
            <a:endParaRPr lang="en-US">
              <a:solidFill>
                <a:prstClr val="black"/>
              </a:solidFill>
            </a:endParaRPr>
          </a:p>
        </p:txBody>
      </p:sp>
    </p:spTree>
    <p:extLst>
      <p:ext uri="{BB962C8B-B14F-4D97-AF65-F5344CB8AC3E}">
        <p14:creationId xmlns:p14="http://schemas.microsoft.com/office/powerpoint/2010/main" val="14943980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09977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A2ACB6E-FA90-4AF2-B6A9-DAD5C5C908F8}" type="datetime1">
              <a:rPr lang="en-US" smtClean="0"/>
              <a:t>3/6/2025</a:t>
            </a:fld>
            <a:endParaRPr lang="en-US"/>
          </a:p>
        </p:txBody>
      </p:sp>
      <p:sp>
        <p:nvSpPr>
          <p:cNvPr id="5" name="Footer Placeholder 4"/>
          <p:cNvSpPr>
            <a:spLocks noGrp="1"/>
          </p:cNvSpPr>
          <p:nvPr>
            <p:ph type="ftr" sz="quarter" idx="11"/>
          </p:nvPr>
        </p:nvSpPr>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499142-45BF-47CE-917E-86949B51FA56}" type="datetime1">
              <a:rPr lang="en-US" smtClean="0"/>
              <a:t>3/6/2025</a:t>
            </a:fld>
            <a:endParaRPr lang="en-US"/>
          </a:p>
        </p:txBody>
      </p:sp>
      <p:sp>
        <p:nvSpPr>
          <p:cNvPr id="5" name="Footer Placeholder 4"/>
          <p:cNvSpPr>
            <a:spLocks noGrp="1"/>
          </p:cNvSpPr>
          <p:nvPr>
            <p:ph type="ftr" sz="quarter" idx="11"/>
          </p:nvPr>
        </p:nvSpPr>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45D57B-902A-4DEE-B784-7F406C90C4CD}" type="datetime1">
              <a:rPr lang="en-US" smtClean="0"/>
              <a:t>3/6/2025</a:t>
            </a:fld>
            <a:endParaRPr lang="en-US"/>
          </a:p>
        </p:txBody>
      </p:sp>
      <p:sp>
        <p:nvSpPr>
          <p:cNvPr id="5" name="Footer Placeholder 4"/>
          <p:cNvSpPr>
            <a:spLocks noGrp="1"/>
          </p:cNvSpPr>
          <p:nvPr>
            <p:ph type="ftr" sz="quarter" idx="11"/>
          </p:nvPr>
        </p:nvSpPr>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CC50D56-59A1-4269-B3A1-74C82BC5ACB4}"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779113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8ECB1EE-4503-414F-BEC8-EFEAB976039C}"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515765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FAD7DD5-CAAE-4163-ADCD-D23352EA8D3D}"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576380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93C9404-9D22-423A-8799-485033125C0A}" type="datetime1">
              <a:rPr lang="en-US" smtClean="0">
                <a:solidFill>
                  <a:prstClr val="black">
                    <a:tint val="75000"/>
                  </a:prstClr>
                </a:solidFill>
              </a:rPr>
              <a:t>3/6/2025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320052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F2773C0-5C04-498F-8EA3-1DA9A1F97EB4}" type="datetime1">
              <a:rPr lang="en-US" smtClean="0">
                <a:solidFill>
                  <a:prstClr val="black">
                    <a:tint val="75000"/>
                  </a:prstClr>
                </a:solidFill>
              </a:rPr>
              <a:t>3/6/2025</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204660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84C02C0-63DD-4F21-AFD6-6199E7FF8DD4}" type="datetime1">
              <a:rPr lang="en-US" smtClean="0">
                <a:solidFill>
                  <a:prstClr val="black">
                    <a:tint val="75000"/>
                  </a:prstClr>
                </a:solidFill>
              </a:rPr>
              <a:t>3/6/2025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663670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CC28DC-BD27-4F85-9790-E1C58DB8C6E5}" type="datetime1">
              <a:rPr lang="en-US" smtClean="0">
                <a:solidFill>
                  <a:prstClr val="black">
                    <a:tint val="75000"/>
                  </a:prstClr>
                </a:solidFill>
              </a:rPr>
              <a:t>3/6/2025</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969680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AD98CB-FEEA-4A76-8A83-3B506FFE7F19}" type="datetime1">
              <a:rPr lang="en-US" smtClean="0">
                <a:solidFill>
                  <a:prstClr val="black">
                    <a:tint val="75000"/>
                  </a:prstClr>
                </a:solidFill>
              </a:rPr>
              <a:t>3/6/2025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50640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C00000"/>
          </a:solidFill>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2C2011D-B257-4535-99A0-349543FD3D3F}" type="datetime1">
              <a:rPr lang="en-US" smtClean="0"/>
              <a:t>3/6/2025</a:t>
            </a:fld>
            <a:endParaRPr lang="en-US"/>
          </a:p>
        </p:txBody>
      </p:sp>
      <p:sp>
        <p:nvSpPr>
          <p:cNvPr id="5" name="Footer Placeholder 4"/>
          <p:cNvSpPr>
            <a:spLocks noGrp="1"/>
          </p:cNvSpPr>
          <p:nvPr>
            <p:ph type="ftr" sz="quarter" idx="11"/>
          </p:nvPr>
        </p:nvSpPr>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5462365-B6FA-4C75-82E9-9159F088A820}" type="datetime1">
              <a:rPr lang="en-US" smtClean="0">
                <a:solidFill>
                  <a:prstClr val="black">
                    <a:tint val="75000"/>
                  </a:prstClr>
                </a:solidFill>
              </a:rPr>
              <a:t>3/6/2025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3930166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EDBE04E-0D8B-409B-8B3D-B44A9CD6474D}"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124029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BA3AB7-6510-4819-95BD-8B806D4A8B2D}"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68084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4565B0-92A0-4770-9E3C-EC14B7698230}" type="datetime1">
              <a:rPr lang="en-US" smtClean="0"/>
              <a:t>3/6/2025</a:t>
            </a:fld>
            <a:endParaRPr lang="en-US"/>
          </a:p>
        </p:txBody>
      </p:sp>
      <p:sp>
        <p:nvSpPr>
          <p:cNvPr id="5" name="Footer Placeholder 4"/>
          <p:cNvSpPr>
            <a:spLocks noGrp="1"/>
          </p:cNvSpPr>
          <p:nvPr>
            <p:ph type="ftr" sz="quarter" idx="11"/>
          </p:nvPr>
        </p:nvSpPr>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C00000"/>
          </a:solidFill>
        </p:spPr>
        <p:txBody>
          <a:body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FC11FF-EE00-45A6-8B3A-8A18B09DBB39}" type="datetime1">
              <a:rPr lang="en-US" smtClean="0"/>
              <a:t>3/6/2025</a:t>
            </a:fld>
            <a:endParaRPr lang="en-US"/>
          </a:p>
        </p:txBody>
      </p:sp>
      <p:sp>
        <p:nvSpPr>
          <p:cNvPr id="6" name="Footer Placeholder 5"/>
          <p:cNvSpPr>
            <a:spLocks noGrp="1"/>
          </p:cNvSpPr>
          <p:nvPr>
            <p:ph type="ftr" sz="quarter" idx="11"/>
          </p:nvPr>
        </p:nvSpPr>
        <p:spPr/>
        <p:txBody>
          <a:bodyPr/>
          <a:lstStyle/>
          <a:p>
            <a:r>
              <a:rPr lang="en-US"/>
              <a:t>Deepika Sharma           Digital Marketing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solidFill>
            <a:srgbClr val="C00000"/>
          </a:solidFill>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4B757EB-732E-4398-9DB5-BB9EA44F9D47}" type="datetime1">
              <a:rPr lang="en-US" smtClean="0"/>
              <a:t>3/6/2025</a:t>
            </a:fld>
            <a:endParaRPr lang="en-US"/>
          </a:p>
        </p:txBody>
      </p:sp>
      <p:sp>
        <p:nvSpPr>
          <p:cNvPr id="8" name="Footer Placeholder 7"/>
          <p:cNvSpPr>
            <a:spLocks noGrp="1"/>
          </p:cNvSpPr>
          <p:nvPr>
            <p:ph type="ftr" sz="quarter" idx="11"/>
          </p:nvPr>
        </p:nvSpPr>
        <p:spPr/>
        <p:txBody>
          <a:bodyPr/>
          <a:lstStyle/>
          <a:p>
            <a:r>
              <a:rPr lang="en-US"/>
              <a:t>Deepika Sharma           Digital Marketing               Unit 3</a:t>
            </a:r>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3F69F3C-9479-46A8-8B69-28B2CD037171}" type="datetime1">
              <a:rPr lang="en-US" smtClean="0"/>
              <a:t>3/6/2025</a:t>
            </a:fld>
            <a:endParaRPr lang="en-US"/>
          </a:p>
        </p:txBody>
      </p:sp>
      <p:sp>
        <p:nvSpPr>
          <p:cNvPr id="4" name="Footer Placeholder 3"/>
          <p:cNvSpPr>
            <a:spLocks noGrp="1"/>
          </p:cNvSpPr>
          <p:nvPr>
            <p:ph type="ftr" sz="quarter" idx="11"/>
          </p:nvPr>
        </p:nvSpPr>
        <p:spPr/>
        <p:txBody>
          <a:bodyPr/>
          <a:lstStyle/>
          <a:p>
            <a:r>
              <a:rPr lang="en-US"/>
              <a:t>Deepika Sharma           Digital Marketing               Unit 3</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F31CC9-FFD3-400F-A1BD-05D6E0751EE6}" type="datetime1">
              <a:rPr lang="en-US" smtClean="0"/>
              <a:t>3/6/2025</a:t>
            </a:fld>
            <a:endParaRPr lang="en-US"/>
          </a:p>
        </p:txBody>
      </p:sp>
      <p:sp>
        <p:nvSpPr>
          <p:cNvPr id="3" name="Footer Placeholder 2"/>
          <p:cNvSpPr>
            <a:spLocks noGrp="1"/>
          </p:cNvSpPr>
          <p:nvPr>
            <p:ph type="ftr" sz="quarter" idx="11"/>
          </p:nvPr>
        </p:nvSpPr>
        <p:spPr/>
        <p:txBody>
          <a:bodyPr/>
          <a:lstStyle/>
          <a:p>
            <a:r>
              <a:rPr lang="en-US"/>
              <a:t>Deepika Sharma           Digital Marketing               Unit 3</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19B2AF3-C1F8-47C2-B276-E8FF1732A920}" type="datetime1">
              <a:rPr lang="en-US" smtClean="0"/>
              <a:t>3/6/2025</a:t>
            </a:fld>
            <a:endParaRPr lang="en-US"/>
          </a:p>
        </p:txBody>
      </p:sp>
      <p:sp>
        <p:nvSpPr>
          <p:cNvPr id="6" name="Footer Placeholder 5"/>
          <p:cNvSpPr>
            <a:spLocks noGrp="1"/>
          </p:cNvSpPr>
          <p:nvPr>
            <p:ph type="ftr" sz="quarter" idx="11"/>
          </p:nvPr>
        </p:nvSpPr>
        <p:spPr/>
        <p:txBody>
          <a:bodyPr/>
          <a:lstStyle/>
          <a:p>
            <a:r>
              <a:rPr lang="en-US"/>
              <a:t>Deepika Sharma           Digital Marketing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422083" cy="60960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ABE17F-1B6C-4387-BF3B-D747BB524940}" type="datetime1">
              <a:rPr lang="en-US" smtClean="0"/>
              <a:t>3/6/2025</a:t>
            </a:fld>
            <a:endParaRPr lang="en-US"/>
          </a:p>
        </p:txBody>
      </p:sp>
      <p:sp>
        <p:nvSpPr>
          <p:cNvPr id="6" name="Footer Placeholder 5"/>
          <p:cNvSpPr>
            <a:spLocks noGrp="1"/>
          </p:cNvSpPr>
          <p:nvPr>
            <p:ph type="ftr" sz="quarter" idx="11"/>
          </p:nvPr>
        </p:nvSpPr>
        <p:spPr/>
        <p:txBody>
          <a:bodyPr/>
          <a:lstStyle/>
          <a:p>
            <a:r>
              <a:rPr lang="en-US"/>
              <a:t>Deepika Sharma           Digital Marketing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0EBF54-C2C9-4128-96DF-1E925341D46F}" type="datetime1">
              <a:rPr lang="en-US" smtClean="0"/>
              <a:t>3/6/2025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Deepika Sharma           Digital Marketing               Unit 3</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57F5FA-8C5E-46EC-A998-C033EA064607}"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i-FI">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57197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hyperlink" Target="http://www.aktuonline.com/papers/mba-3-sem-digital-marketing-rmbmk03-2020.html" TargetMode="External"/><Relationship Id="rId2" Type="http://schemas.openxmlformats.org/officeDocument/2006/relationships/hyperlink" Target="http://www.aktuonline.com/papers/mba-3-sem-digital-and-social-media-marketing-kmbmk03-2020.pdf" TargetMode="External"/><Relationship Id="rId1" Type="http://schemas.openxmlformats.org/officeDocument/2006/relationships/slideLayout" Target="../slideLayouts/slideLayout2.xml"/><Relationship Id="rId5" Type="http://schemas.openxmlformats.org/officeDocument/2006/relationships/image" Target="../media/image58.jpeg"/><Relationship Id="rId4" Type="http://schemas.openxmlformats.org/officeDocument/2006/relationships/hyperlink" Target="http://www.aktuonline.com/papers/mba-3-sem-digital-mar" TargetMode="External"/></Relationships>
</file>

<file path=ppt/slides/_rels/slide104.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hyperlink" Target="https://forms.office.com/r/h8K7Auphdm" TargetMode="External"/><Relationship Id="rId2" Type="http://schemas.openxmlformats.org/officeDocument/2006/relationships/hyperlink" Target="https://forms.office.com/r/kNi2FiFC0f" TargetMode="External"/><Relationship Id="rId1" Type="http://schemas.openxmlformats.org/officeDocument/2006/relationships/slideLayout" Target="../slideLayouts/slideLayout2.xml"/><Relationship Id="rId4" Type="http://schemas.openxmlformats.org/officeDocument/2006/relationships/image" Target="../media/image58.jpeg"/></Relationships>
</file>

<file path=ppt/slides/_rels/slide106.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71.emf"/><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58.jpeg"/><Relationship Id="rId4" Type="http://schemas.openxmlformats.org/officeDocument/2006/relationships/image" Target="../media/image72.emf"/></Relationships>
</file>

<file path=ppt/slides/_rels/slide108.xml.rels><?xml version="1.0" encoding="UTF-8" standalone="yes"?>
<Relationships xmlns="http://schemas.openxmlformats.org/package/2006/relationships"><Relationship Id="rId3" Type="http://schemas.openxmlformats.org/officeDocument/2006/relationships/package" Target="../embeddings/Microsoft_Word_Document2.docx"/><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58.jpeg"/><Relationship Id="rId4" Type="http://schemas.openxmlformats.org/officeDocument/2006/relationships/image" Target="../media/image73.emf"/></Relationships>
</file>

<file path=ppt/slides/_rels/slide109.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2.xml"/><Relationship Id="rId4" Type="http://schemas.openxmlformats.org/officeDocument/2006/relationships/image" Target="../media/image58.jpeg"/></Relationships>
</file>

<file path=ppt/slides/_rels/slide112.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hyperlink" Target="https://developers.google.com/search/docs/beginner/seo-starter-guide" TargetMode="External"/><Relationship Id="rId2" Type="http://schemas.openxmlformats.org/officeDocument/2006/relationships/hyperlink" Target="https://www.forbes.com/sites/joshsteimle/2014/09/19/what-is-content-marketing/?sh=7367fd1510b9" TargetMode="External"/><Relationship Id="rId1" Type="http://schemas.openxmlformats.org/officeDocument/2006/relationships/slideLayout" Target="../slideLayouts/slideLayout2.xml"/><Relationship Id="rId5" Type="http://schemas.openxmlformats.org/officeDocument/2006/relationships/image" Target="../media/image58.jpeg"/><Relationship Id="rId4" Type="http://schemas.openxmlformats.org/officeDocument/2006/relationships/hyperlink" Target="https://esputnik.com/en/blog/gamification-digital-marketing-formula-solutions-example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youtube.com/watch?v=X-pCbWwu50k" TargetMode="External"/><Relationship Id="rId2" Type="http://schemas.openxmlformats.org/officeDocument/2006/relationships/hyperlink" Target="https://www.youtube.com/watch?v=Xuq6_udbeH0&amp;list=PLi3oNa09iwJRByiNwEJNaZ3XVKcveovzk" TargetMode="Externa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0.jpeg"/></Relationships>
</file>

<file path=ppt/slides/_rels/slide2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1.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7.jpeg"/></Relationships>
</file>

<file path=ppt/slides/_rels/slide3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0.jpeg"/></Relationships>
</file>

<file path=ppt/slides/_rels/slide3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hyperlink" Target="https://www.reliablesoft.net/top-10-search-engines-in-the-world/#ask" TargetMode="External"/><Relationship Id="rId3" Type="http://schemas.openxmlformats.org/officeDocument/2006/relationships/hyperlink" Target="https://www.reliablesoft.net/top-10-search-engines-in-the-world/#bing" TargetMode="External"/><Relationship Id="rId7" Type="http://schemas.openxmlformats.org/officeDocument/2006/relationships/hyperlink" Target="https://www.reliablesoft.net/top-10-search-engines-in-the-world/#duckduckgo" TargetMode="External"/><Relationship Id="rId12" Type="http://schemas.openxmlformats.org/officeDocument/2006/relationships/image" Target="../media/image30.jpeg"/><Relationship Id="rId2" Type="http://schemas.openxmlformats.org/officeDocument/2006/relationships/hyperlink" Target="https://www.reliablesoft.net/top-10-search-engines-in-the-world/#google" TargetMode="External"/><Relationship Id="rId1" Type="http://schemas.openxmlformats.org/officeDocument/2006/relationships/slideLayout" Target="../slideLayouts/slideLayout2.xml"/><Relationship Id="rId6" Type="http://schemas.openxmlformats.org/officeDocument/2006/relationships/hyperlink" Target="https://www.reliablesoft.net/top-10-search-engines-in-the-world/#yandex" TargetMode="External"/><Relationship Id="rId11" Type="http://schemas.openxmlformats.org/officeDocument/2006/relationships/hyperlink" Target="https://www.reliablesoft.net/top-10-search-engines-in-the-world/#archive" TargetMode="External"/><Relationship Id="rId5" Type="http://schemas.openxmlformats.org/officeDocument/2006/relationships/hyperlink" Target="https://www.reliablesoft.net/top-10-search-engines-in-the-world/#baidu" TargetMode="External"/><Relationship Id="rId10" Type="http://schemas.openxmlformats.org/officeDocument/2006/relationships/hyperlink" Target="https://www.reliablesoft.net/top-10-search-engines-in-the-world/#aol" TargetMode="External"/><Relationship Id="rId4" Type="http://schemas.openxmlformats.org/officeDocument/2006/relationships/hyperlink" Target="https://www.reliablesoft.net/top-10-search-engines-in-the-world/#yahoo" TargetMode="External"/><Relationship Id="rId9" Type="http://schemas.openxmlformats.org/officeDocument/2006/relationships/hyperlink" Target="https://www.reliablesoft.net/top-10-search-engines-in-the-world/#ecosia"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4.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png"/><Relationship Id="rId1" Type="http://schemas.openxmlformats.org/officeDocument/2006/relationships/slideLayout" Target="../slideLayouts/slideLayout13.xml"/><Relationship Id="rId4" Type="http://schemas.openxmlformats.org/officeDocument/2006/relationships/image" Target="../media/image43.png"/></Relationships>
</file>

<file path=ppt/slides/_rels/slide4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image" Target="../media/image47.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8.jpeg"/></Relationships>
</file>

<file path=ppt/slides/_rels/slide56.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52.jpeg"/></Relationships>
</file>

<file path=ppt/slides/_rels/slide57.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48.jpeg"/></Relationships>
</file>

<file path=ppt/slides/_rels/slide6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58.jpeg"/></Relationships>
</file>

<file path=ppt/slides/_rels/slide62.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61.jpeg"/></Relationships>
</file>

<file path=ppt/slides/_rels/slide65.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58.jpeg"/></Relationships>
</file>

<file path=ppt/slides/_rels/slide7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58.jpeg"/></Relationships>
</file>

<file path=ppt/slides/_rels/slide75.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58.jpeg"/></Relationships>
</file>

<file path=ppt/slides/_rels/slide82.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hyperlink" Target="https://www.youtube.com/watch?v=gfFgga9XY7k&amp;t=28s" TargetMode="Externa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58.jpeg"/></Relationships>
</file>

<file path=ppt/slides/_rels/slide91.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70.jp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hyperlink" Target="https://www.youtube.com/watch?v=gfFgga9XY7k&amp;t=31s" TargetMode="External"/><Relationship Id="rId2" Type="http://schemas.openxmlformats.org/officeDocument/2006/relationships/hyperlink" Target="https://www.youtube.com/watch?v=rpwD50v0Ubo" TargetMode="External"/><Relationship Id="rId1" Type="http://schemas.openxmlformats.org/officeDocument/2006/relationships/slideLayout" Target="../slideLayouts/slideLayout2.xml"/><Relationship Id="rId6" Type="http://schemas.openxmlformats.org/officeDocument/2006/relationships/image" Target="../media/image58.jpeg"/><Relationship Id="rId5" Type="http://schemas.openxmlformats.org/officeDocument/2006/relationships/hyperlink" Target="https://www.coursera.org/learn/content-marketing" TargetMode="External"/><Relationship Id="rId4" Type="http://schemas.openxmlformats.org/officeDocument/2006/relationships/hyperlink" Target="https://academy.hubspot.com/courses/content-marketing" TargetMode="External"/></Relationships>
</file>

<file path=ppt/slides/_rels/slide99.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05000" y="56321"/>
            <a:ext cx="7086600" cy="806449"/>
          </a:xfrm>
          <a:solidFill>
            <a:srgbClr val="C00000"/>
          </a:solidFill>
        </p:spPr>
        <p:style>
          <a:lnRef idx="1">
            <a:schemeClr val="accent5"/>
          </a:lnRef>
          <a:fillRef idx="2">
            <a:schemeClr val="accent5"/>
          </a:fillRef>
          <a:effectRef idx="1">
            <a:schemeClr val="accent5"/>
          </a:effectRef>
          <a:fontRef idx="minor">
            <a:schemeClr val="dk1"/>
          </a:fontRef>
        </p:style>
        <p:txBody>
          <a:bodyPr>
            <a:noAutofit/>
          </a:bodyPr>
          <a:lstStyle/>
          <a:p>
            <a:r>
              <a:rPr lang="en-US" sz="2400" dirty="0"/>
              <a:t>Noida Institute of Engineering and Technology, Greater Noida</a:t>
            </a:r>
          </a:p>
        </p:txBody>
      </p:sp>
      <p:sp>
        <p:nvSpPr>
          <p:cNvPr id="3" name="Subtitle 2"/>
          <p:cNvSpPr>
            <a:spLocks noGrp="1"/>
          </p:cNvSpPr>
          <p:nvPr>
            <p:ph type="subTitle" idx="1"/>
          </p:nvPr>
        </p:nvSpPr>
        <p:spPr>
          <a:xfrm>
            <a:off x="1447800" y="914400"/>
            <a:ext cx="6400800" cy="1752600"/>
          </a:xfrm>
          <a:ln>
            <a:solidFill>
              <a:srgbClr val="FF0000"/>
            </a:solidFill>
          </a:ln>
        </p:spPr>
        <p:style>
          <a:lnRef idx="2">
            <a:schemeClr val="accent5"/>
          </a:lnRef>
          <a:fillRef idx="1">
            <a:schemeClr val="lt1"/>
          </a:fillRef>
          <a:effectRef idx="0">
            <a:schemeClr val="accent5"/>
          </a:effectRef>
          <a:fontRef idx="minor">
            <a:schemeClr val="dk1"/>
          </a:fontRef>
        </p:style>
        <p:txBody>
          <a:bodyPr>
            <a:normAutofit/>
          </a:bodyPr>
          <a:lstStyle/>
          <a:p>
            <a:endParaRPr lang="en-US" sz="2500" dirty="0">
              <a:solidFill>
                <a:schemeClr val="tx1"/>
              </a:solidFill>
            </a:endParaRPr>
          </a:p>
          <a:p>
            <a:pPr>
              <a:defRPr/>
            </a:pPr>
            <a:r>
              <a:rPr lang="en-US" sz="2800" dirty="0">
                <a:solidFill>
                  <a:schemeClr val="tx1"/>
                </a:solidFill>
                <a:cs typeface="Times New Roman" panose="02020603050405020304" pitchFamily="18" charset="0"/>
              </a:rPr>
              <a:t>Acquiring &amp; Engaging Users through Digital Channels</a:t>
            </a:r>
          </a:p>
        </p:txBody>
      </p:sp>
      <p:sp>
        <p:nvSpPr>
          <p:cNvPr id="6" name="Subtitle 2"/>
          <p:cNvSpPr txBox="1">
            <a:spLocks/>
          </p:cNvSpPr>
          <p:nvPr/>
        </p:nvSpPr>
        <p:spPr>
          <a:xfrm>
            <a:off x="5791200" y="4038600"/>
            <a:ext cx="3048000" cy="1752600"/>
          </a:xfrm>
          <a:prstGeom prst="rect">
            <a:avLst/>
          </a:prstGeom>
          <a:ln>
            <a:solidFill>
              <a:srgbClr val="FF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algn="ctr">
              <a:spcBef>
                <a:spcPct val="20000"/>
              </a:spcBef>
              <a:defRPr/>
            </a:pPr>
            <a:r>
              <a:rPr lang="en-US" sz="2400" dirty="0">
                <a:solidFill>
                  <a:schemeClr val="tx1"/>
                </a:solidFill>
              </a:rPr>
              <a:t>Dr. Deepika</a:t>
            </a:r>
          </a:p>
          <a:p>
            <a:pPr algn="ctr">
              <a:spcBef>
                <a:spcPct val="20000"/>
              </a:spcBef>
              <a:defRPr/>
            </a:pPr>
            <a:r>
              <a:rPr lang="en-US" sz="2400" dirty="0">
                <a:solidFill>
                  <a:schemeClr val="tx1"/>
                </a:solidFill>
              </a:rPr>
              <a:t> MBA Department</a:t>
            </a:r>
          </a:p>
        </p:txBody>
      </p:sp>
      <p:pic>
        <p:nvPicPr>
          <p:cNvPr id="1027" name="Picture 3" descr="C:\Users\Manks\Downloads\128_calendar-schedule-credit-mortgage-date-512.png"/>
          <p:cNvPicPr>
            <a:picLocks noChangeAspect="1" noChangeArrowheads="1"/>
          </p:cNvPicPr>
          <p:nvPr/>
        </p:nvPicPr>
        <p:blipFill>
          <a:blip r:embed="rId3" cstate="print"/>
          <a:srcRect/>
          <a:stretch>
            <a:fillRect/>
          </a:stretch>
        </p:blipFill>
        <p:spPr bwMode="auto">
          <a:xfrm flipH="1">
            <a:off x="381000" y="5943600"/>
            <a:ext cx="533400" cy="533400"/>
          </a:xfrm>
          <a:prstGeom prst="rect">
            <a:avLst/>
          </a:prstGeom>
          <a:noFill/>
        </p:spPr>
      </p:pic>
      <p:sp>
        <p:nvSpPr>
          <p:cNvPr id="9" name="Date Placeholder 8"/>
          <p:cNvSpPr>
            <a:spLocks noGrp="1"/>
          </p:cNvSpPr>
          <p:nvPr>
            <p:ph type="dt" sz="half" idx="10"/>
          </p:nvPr>
        </p:nvSpPr>
        <p:spPr>
          <a:xfrm>
            <a:off x="381000" y="6492875"/>
            <a:ext cx="2133600" cy="365125"/>
          </a:xfrm>
        </p:spPr>
        <p:txBody>
          <a:bodyPr/>
          <a:lstStyle/>
          <a:p>
            <a:fld id="{D77F9163-D23D-4129-8844-45649B2ACD44}" type="datetime1">
              <a:rPr lang="en-US" smtClean="0"/>
              <a:t>3/6/2025</a:t>
            </a:fld>
            <a:endParaRPr lang="en-US" dirty="0"/>
          </a:p>
        </p:txBody>
      </p:sp>
      <p:sp>
        <p:nvSpPr>
          <p:cNvPr id="10" name="Slide Number Placeholder 9"/>
          <p:cNvSpPr>
            <a:spLocks noGrp="1"/>
          </p:cNvSpPr>
          <p:nvPr>
            <p:ph type="sldNum" sz="quarter" idx="12"/>
          </p:nvPr>
        </p:nvSpPr>
        <p:spPr/>
        <p:txBody>
          <a:bodyPr/>
          <a:lstStyle/>
          <a:p>
            <a:fld id="{B6F15528-21DE-4FAA-801E-634DDDAF4B2B}" type="slidenum">
              <a:rPr lang="en-US" smtClean="0"/>
              <a:pPr/>
              <a:t>1</a:t>
            </a:fld>
            <a:endParaRPr lang="en-US" dirty="0"/>
          </a:p>
        </p:txBody>
      </p:sp>
      <p:pic>
        <p:nvPicPr>
          <p:cNvPr id="11" name="Picture 4" descr="C:\Users\Manks\Downloads\speak.png"/>
          <p:cNvPicPr>
            <a:picLocks noChangeAspect="1" noChangeArrowheads="1"/>
          </p:cNvPicPr>
          <p:nvPr/>
        </p:nvPicPr>
        <p:blipFill>
          <a:blip r:embed="rId4" cstate="print"/>
          <a:srcRect/>
          <a:stretch>
            <a:fillRect/>
          </a:stretch>
        </p:blipFill>
        <p:spPr bwMode="auto">
          <a:xfrm>
            <a:off x="6477000" y="2590800"/>
            <a:ext cx="1524000" cy="1524000"/>
          </a:xfrm>
          <a:prstGeom prst="rect">
            <a:avLst/>
          </a:prstGeom>
          <a:noFill/>
        </p:spPr>
      </p:pic>
      <p:sp>
        <p:nvSpPr>
          <p:cNvPr id="12" name="Subtitle 2"/>
          <p:cNvSpPr txBox="1">
            <a:spLocks/>
          </p:cNvSpPr>
          <p:nvPr/>
        </p:nvSpPr>
        <p:spPr>
          <a:xfrm>
            <a:off x="152400" y="2971800"/>
            <a:ext cx="2057400" cy="533400"/>
          </a:xfrm>
          <a:prstGeom prst="rect">
            <a:avLst/>
          </a:prstGeom>
          <a:ln>
            <a:solidFill>
              <a:srgbClr val="FF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500" b="0" i="0" u="none" strike="noStrike" kern="1200" cap="none" spc="0" normalizeH="0" baseline="0" noProof="0" dirty="0">
                <a:ln>
                  <a:noFill/>
                </a:ln>
                <a:solidFill>
                  <a:schemeClr val="tx1"/>
                </a:solidFill>
                <a:effectLst/>
                <a:uLnTx/>
                <a:uFillTx/>
                <a:latin typeface="+mn-lt"/>
                <a:ea typeface="+mn-ea"/>
                <a:cs typeface="+mn-cs"/>
              </a:rPr>
              <a:t>Unit:</a:t>
            </a:r>
            <a:r>
              <a:rPr kumimoji="0" lang="en-US" sz="2500" b="0" i="0" u="none" strike="noStrike" kern="1200" cap="none" spc="0" normalizeH="0" noProof="0" dirty="0">
                <a:ln>
                  <a:noFill/>
                </a:ln>
                <a:solidFill>
                  <a:schemeClr val="tx1"/>
                </a:solidFill>
                <a:effectLst/>
                <a:uLnTx/>
                <a:uFillTx/>
                <a:latin typeface="+mn-lt"/>
                <a:ea typeface="+mn-ea"/>
                <a:cs typeface="+mn-cs"/>
              </a:rPr>
              <a:t> 3</a:t>
            </a:r>
            <a:endParaRPr kumimoji="0" lang="en-US" sz="2500" b="0" i="0" u="none" strike="noStrike" kern="1200" cap="none" spc="0" normalizeH="0" baseline="0" noProof="0" dirty="0">
              <a:ln>
                <a:noFill/>
              </a:ln>
              <a:solidFill>
                <a:schemeClr val="tx1"/>
              </a:solidFill>
              <a:effectLst/>
              <a:uLnTx/>
              <a:uFillTx/>
              <a:latin typeface="+mn-lt"/>
              <a:ea typeface="+mn-ea"/>
              <a:cs typeface="+mn-cs"/>
            </a:endParaRPr>
          </a:p>
        </p:txBody>
      </p:sp>
      <p:sp>
        <p:nvSpPr>
          <p:cNvPr id="13" name="Footer Placeholder 12"/>
          <p:cNvSpPr>
            <a:spLocks noGrp="1"/>
          </p:cNvSpPr>
          <p:nvPr>
            <p:ph type="ftr" sz="quarter" idx="11"/>
          </p:nvPr>
        </p:nvSpPr>
        <p:spPr>
          <a:xfrm>
            <a:off x="2286000" y="6248400"/>
            <a:ext cx="5029200" cy="365125"/>
          </a:xfrm>
        </p:spPr>
        <p:txBody>
          <a:bodyPr/>
          <a:lstStyle/>
          <a:p>
            <a:r>
              <a:rPr lang="en-US"/>
              <a:t>Deepika Sharma           Digital Marketing               Unit 3</a:t>
            </a:r>
            <a:endParaRPr lang="en-US" dirty="0"/>
          </a:p>
        </p:txBody>
      </p:sp>
      <p:sp>
        <p:nvSpPr>
          <p:cNvPr id="14" name="Subtitle 2"/>
          <p:cNvSpPr txBox="1">
            <a:spLocks/>
          </p:cNvSpPr>
          <p:nvPr/>
        </p:nvSpPr>
        <p:spPr>
          <a:xfrm>
            <a:off x="152400" y="3733800"/>
            <a:ext cx="4191000" cy="838200"/>
          </a:xfrm>
          <a:prstGeom prst="rect">
            <a:avLst/>
          </a:prstGeom>
          <a:ln>
            <a:solidFill>
              <a:srgbClr val="FF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fontScale="32500" lnSpcReduction="20000"/>
          </a:bodyPr>
          <a:lstStyle/>
          <a:p>
            <a:pPr algn="ctr">
              <a:spcBef>
                <a:spcPct val="20000"/>
              </a:spcBef>
              <a:defRPr/>
            </a:pPr>
            <a:endParaRPr lang="en-US" sz="2900" dirty="0">
              <a:solidFill>
                <a:schemeClr val="tx1"/>
              </a:solidFill>
            </a:endParaRPr>
          </a:p>
          <a:p>
            <a:pPr algn="ctr">
              <a:spcBef>
                <a:spcPct val="20000"/>
              </a:spcBef>
              <a:defRPr/>
            </a:pPr>
            <a:r>
              <a:rPr lang="en-US" sz="7200" dirty="0">
                <a:solidFill>
                  <a:schemeClr val="tx1"/>
                </a:solidFill>
                <a:cs typeface="Times New Roman" panose="02020603050405020304" pitchFamily="18" charset="0"/>
              </a:rPr>
              <a:t>Acquiring &amp; Engaging Users through Digital Channels</a:t>
            </a:r>
          </a:p>
          <a:p>
            <a:pPr algn="ctr">
              <a:spcBef>
                <a:spcPct val="20000"/>
              </a:spcBef>
              <a:defRPr/>
            </a:pPr>
            <a:endParaRPr lang="en-US" sz="7200" dirty="0">
              <a:solidFill>
                <a:schemeClr val="tx1"/>
              </a:solidFill>
              <a:cs typeface="Times New Roman" panose="02020603050405020304"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000" i="0" u="none" strike="noStrike" kern="1200" cap="none" spc="0" normalizeH="0" baseline="0" noProof="0" dirty="0">
              <a:ln>
                <a:noFill/>
              </a:ln>
              <a:solidFill>
                <a:schemeClr val="tx1"/>
              </a:solidFill>
              <a:effectLst/>
              <a:uLnTx/>
              <a:uFillTx/>
              <a:latin typeface="+mn-lt"/>
              <a:ea typeface="+mn-ea"/>
              <a:cs typeface="+mn-cs"/>
            </a:endParaRPr>
          </a:p>
        </p:txBody>
      </p:sp>
      <p:sp>
        <p:nvSpPr>
          <p:cNvPr id="15" name="Subtitle 2"/>
          <p:cNvSpPr txBox="1">
            <a:spLocks/>
          </p:cNvSpPr>
          <p:nvPr/>
        </p:nvSpPr>
        <p:spPr>
          <a:xfrm>
            <a:off x="152400" y="4876800"/>
            <a:ext cx="4191000" cy="838200"/>
          </a:xfrm>
          <a:prstGeom prst="rect">
            <a:avLst/>
          </a:prstGeom>
          <a:ln>
            <a:solidFill>
              <a:srgbClr val="FF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lvl="0" algn="ctr">
              <a:spcBef>
                <a:spcPct val="20000"/>
              </a:spcBef>
              <a:defRPr/>
            </a:pPr>
            <a:endParaRPr lang="en-US" sz="2000" noProof="0" dirty="0">
              <a:solidFill>
                <a:schemeClr val="tx1"/>
              </a:solidFill>
            </a:endParaRPr>
          </a:p>
          <a:p>
            <a:pPr lvl="0" algn="ctr">
              <a:spcBef>
                <a:spcPct val="20000"/>
              </a:spcBef>
              <a:defRPr/>
            </a:pPr>
            <a:r>
              <a:rPr lang="en-US" sz="2000" dirty="0" err="1">
                <a:solidFill>
                  <a:schemeClr val="tx1"/>
                </a:solidFill>
              </a:rPr>
              <a:t>B.Tech</a:t>
            </a:r>
            <a:r>
              <a:rPr lang="en-US" sz="2000" dirty="0">
                <a:solidFill>
                  <a:schemeClr val="tx1"/>
                </a:solidFill>
              </a:rPr>
              <a:t>  (</a:t>
            </a:r>
            <a:r>
              <a:rPr lang="en-US" sz="2000" noProof="0" dirty="0">
                <a:solidFill>
                  <a:schemeClr val="tx1"/>
                </a:solidFill>
              </a:rPr>
              <a:t> </a:t>
            </a:r>
            <a:r>
              <a:rPr lang="en-US" sz="2000">
                <a:solidFill>
                  <a:schemeClr val="tx1"/>
                </a:solidFill>
              </a:rPr>
              <a:t>AIML</a:t>
            </a:r>
            <a:r>
              <a:rPr lang="en-US" sz="2000" noProof="0">
                <a:solidFill>
                  <a:schemeClr val="tx1"/>
                </a:solidFill>
              </a:rPr>
              <a:t> </a:t>
            </a:r>
            <a:r>
              <a:rPr lang="en-US" sz="2000" dirty="0">
                <a:solidFill>
                  <a:schemeClr val="tx1"/>
                </a:solidFill>
              </a:rPr>
              <a:t>S</a:t>
            </a:r>
            <a:r>
              <a:rPr kumimoji="0" lang="en-US" sz="2000" b="0" i="0" u="none" strike="noStrike" kern="1200" cap="none" spc="0" normalizeH="0" noProof="0" dirty="0" err="1">
                <a:ln>
                  <a:noFill/>
                </a:ln>
                <a:solidFill>
                  <a:schemeClr val="tx1"/>
                </a:solidFill>
                <a:effectLst/>
                <a:uLnTx/>
                <a:uFillTx/>
                <a:latin typeface="+mn-lt"/>
                <a:ea typeface="+mn-ea"/>
                <a:cs typeface="+mn-cs"/>
              </a:rPr>
              <a:t>emester</a:t>
            </a:r>
            <a:r>
              <a:rPr kumimoji="0" lang="en-US" sz="2000" b="0" i="0" u="none" strike="noStrike" kern="1200" cap="none" spc="0" normalizeH="0" noProof="0" dirty="0">
                <a:ln>
                  <a:noFill/>
                </a:ln>
                <a:solidFill>
                  <a:schemeClr val="tx1"/>
                </a:solidFill>
                <a:effectLst/>
                <a:uLnTx/>
                <a:uFillTx/>
                <a:latin typeface="+mn-lt"/>
                <a:ea typeface="+mn-ea"/>
                <a:cs typeface="+mn-cs"/>
              </a:rPr>
              <a:t> </a:t>
            </a:r>
            <a:r>
              <a:rPr lang="en-US" sz="2000" noProof="0" dirty="0">
                <a:solidFill>
                  <a:schemeClr val="tx1"/>
                </a:solidFill>
              </a:rPr>
              <a:t>VI)</a:t>
            </a:r>
            <a:endParaRPr lang="en-US" sz="2000" dirty="0">
              <a:solidFill>
                <a:schemeClr val="tx1"/>
              </a:solidFill>
            </a:endParaRPr>
          </a:p>
        </p:txBody>
      </p:sp>
      <p:pic>
        <p:nvPicPr>
          <p:cNvPr id="17" name="Picture 16"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4478" y="56321"/>
            <a:ext cx="1599844" cy="6858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D9C35B2-8338-4DBC-9E07-7C6845066EC8}" type="datetime1">
              <a:rPr lang="en-US" smtClean="0"/>
              <a:t>3/6/2025</a:t>
            </a:fld>
            <a:endParaRPr lang="en-US"/>
          </a:p>
        </p:txBody>
      </p:sp>
      <p:sp>
        <p:nvSpPr>
          <p:cNvPr id="5" name="Footer Placeholder 4"/>
          <p:cNvSpPr>
            <a:spLocks noGrp="1"/>
          </p:cNvSpPr>
          <p:nvPr>
            <p:ph type="ftr" sz="quarter" idx="11"/>
          </p:nvPr>
        </p:nvSpPr>
        <p:spPr>
          <a:xfrm>
            <a:off x="2819400" y="6248400"/>
            <a:ext cx="47244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10</a:t>
            </a:fld>
            <a:endParaRPr lang="en-US"/>
          </a:p>
        </p:txBody>
      </p:sp>
      <p:sp>
        <p:nvSpPr>
          <p:cNvPr id="7" name="Title 1"/>
          <p:cNvSpPr txBox="1">
            <a:spLocks/>
          </p:cNvSpPr>
          <p:nvPr/>
        </p:nvSpPr>
        <p:spPr>
          <a:xfrm>
            <a:off x="1828800" y="23191"/>
            <a:ext cx="7315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Course</a:t>
            </a:r>
            <a:r>
              <a:rPr kumimoji="0" lang="en-US" sz="2400" b="0" i="0" u="none" strike="noStrike" kern="1200" cap="none" spc="0" normalizeH="0" noProof="0" dirty="0">
                <a:ln>
                  <a:noFill/>
                </a:ln>
                <a:solidFill>
                  <a:schemeClr val="dk1"/>
                </a:solidFill>
                <a:effectLst/>
                <a:uLnTx/>
                <a:uFillTx/>
                <a:latin typeface="+mn-lt"/>
                <a:ea typeface="+mn-ea"/>
                <a:cs typeface="+mn-cs"/>
              </a:rPr>
              <a:t> Objectives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graphicFrame>
        <p:nvGraphicFramePr>
          <p:cNvPr id="8" name="Table 7">
            <a:extLst>
              <a:ext uri="{FF2B5EF4-FFF2-40B4-BE49-F238E27FC236}">
                <a16:creationId xmlns:a16="http://schemas.microsoft.com/office/drawing/2014/main" xmlns="" id="{30417277-7595-FFB8-1831-F32466BFF0D3}"/>
              </a:ext>
            </a:extLst>
          </p:cNvPr>
          <p:cNvGraphicFramePr>
            <a:graphicFrameLocks noGrp="1"/>
          </p:cNvGraphicFramePr>
          <p:nvPr>
            <p:extLst>
              <p:ext uri="{D42A27DB-BD31-4B8C-83A1-F6EECF244321}">
                <p14:modId xmlns:p14="http://schemas.microsoft.com/office/powerpoint/2010/main" val="2147271227"/>
              </p:ext>
            </p:extLst>
          </p:nvPr>
        </p:nvGraphicFramePr>
        <p:xfrm>
          <a:off x="685800" y="1371600"/>
          <a:ext cx="7619999" cy="4267198"/>
        </p:xfrm>
        <a:graphic>
          <a:graphicData uri="http://schemas.openxmlformats.org/drawingml/2006/table">
            <a:tbl>
              <a:tblPr firstRow="1" firstCol="1" bandRow="1">
                <a:tableStyleId>{5C22544A-7EE6-4342-B048-85BDC9FD1C3A}</a:tableStyleId>
              </a:tblPr>
              <a:tblGrid>
                <a:gridCol w="1492779">
                  <a:extLst>
                    <a:ext uri="{9D8B030D-6E8A-4147-A177-3AD203B41FA5}">
                      <a16:colId xmlns:a16="http://schemas.microsoft.com/office/drawing/2014/main" xmlns="" val="881074059"/>
                    </a:ext>
                  </a:extLst>
                </a:gridCol>
                <a:gridCol w="6127220">
                  <a:extLst>
                    <a:ext uri="{9D8B030D-6E8A-4147-A177-3AD203B41FA5}">
                      <a16:colId xmlns:a16="http://schemas.microsoft.com/office/drawing/2014/main" xmlns="" val="2498263328"/>
                    </a:ext>
                  </a:extLst>
                </a:gridCol>
              </a:tblGrid>
              <a:tr h="803787">
                <a:tc>
                  <a:txBody>
                    <a:bodyPr/>
                    <a:lstStyle/>
                    <a:p>
                      <a:pPr marL="0" marR="0" algn="ctr">
                        <a:lnSpc>
                          <a:spcPct val="115000"/>
                        </a:lnSpc>
                        <a:spcBef>
                          <a:spcPts val="0"/>
                        </a:spcBef>
                        <a:spcAft>
                          <a:spcPts val="0"/>
                        </a:spcAft>
                        <a:tabLst>
                          <a:tab pos="1533525" algn="l"/>
                        </a:tabLst>
                      </a:pPr>
                      <a:r>
                        <a:rPr lang="en-US" sz="2000" dirty="0">
                          <a:effectLst/>
                        </a:rPr>
                        <a:t>1</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15000"/>
                        </a:lnSpc>
                        <a:spcBef>
                          <a:spcPts val="0"/>
                        </a:spcBef>
                        <a:spcAft>
                          <a:spcPts val="0"/>
                        </a:spcAft>
                        <a:tabLst>
                          <a:tab pos="783590" algn="l"/>
                        </a:tabLst>
                      </a:pPr>
                      <a:r>
                        <a:rPr lang="en-US" sz="2000" kern="1200" dirty="0">
                          <a:effectLst/>
                        </a:rPr>
                        <a:t>Provide understanding of digital and social media marketing practices.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2499036093"/>
                  </a:ext>
                </a:extLst>
              </a:tr>
              <a:tr h="803787">
                <a:tc>
                  <a:txBody>
                    <a:bodyPr/>
                    <a:lstStyle/>
                    <a:p>
                      <a:pPr marL="0" marR="0" algn="ctr">
                        <a:lnSpc>
                          <a:spcPct val="115000"/>
                        </a:lnSpc>
                        <a:spcBef>
                          <a:spcPts val="0"/>
                        </a:spcBef>
                        <a:spcAft>
                          <a:spcPts val="0"/>
                        </a:spcAft>
                        <a:tabLst>
                          <a:tab pos="1533525" algn="l"/>
                        </a:tabLst>
                      </a:pPr>
                      <a:r>
                        <a:rPr lang="en-US" sz="2000">
                          <a:effectLst/>
                        </a:rPr>
                        <a:t>2</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15000"/>
                        </a:lnSpc>
                        <a:spcBef>
                          <a:spcPts val="215"/>
                        </a:spcBef>
                        <a:spcAft>
                          <a:spcPts val="0"/>
                        </a:spcAft>
                        <a:tabLst>
                          <a:tab pos="783590" algn="l"/>
                        </a:tabLst>
                      </a:pPr>
                      <a:r>
                        <a:rPr lang="en-US" sz="2000" kern="1200">
                          <a:effectLst/>
                        </a:rPr>
                        <a:t>Provide understanding of different social media platforms</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3967818724"/>
                  </a:ext>
                </a:extLst>
              </a:tr>
              <a:tr h="803787">
                <a:tc>
                  <a:txBody>
                    <a:bodyPr/>
                    <a:lstStyle/>
                    <a:p>
                      <a:pPr marL="0" marR="0" algn="ctr">
                        <a:lnSpc>
                          <a:spcPct val="115000"/>
                        </a:lnSpc>
                        <a:spcBef>
                          <a:spcPts val="0"/>
                        </a:spcBef>
                        <a:spcAft>
                          <a:spcPts val="0"/>
                        </a:spcAft>
                        <a:tabLst>
                          <a:tab pos="1533525" algn="l"/>
                        </a:tabLst>
                      </a:pPr>
                      <a:r>
                        <a:rPr lang="en-US" sz="2000">
                          <a:effectLst/>
                        </a:rPr>
                        <a:t>3</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15000"/>
                        </a:lnSpc>
                        <a:spcBef>
                          <a:spcPts val="205"/>
                        </a:spcBef>
                        <a:spcAft>
                          <a:spcPts val="0"/>
                        </a:spcAft>
                      </a:pPr>
                      <a:r>
                        <a:rPr lang="en-US" sz="2000" kern="1200">
                          <a:effectLst/>
                        </a:rPr>
                        <a:t>Impart learning on various digital channels and how to acquire and engage consumers online.</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3258912868"/>
                  </a:ext>
                </a:extLst>
              </a:tr>
              <a:tr h="1116927">
                <a:tc>
                  <a:txBody>
                    <a:bodyPr/>
                    <a:lstStyle/>
                    <a:p>
                      <a:pPr marL="0" marR="0" algn="ctr">
                        <a:lnSpc>
                          <a:spcPct val="115000"/>
                        </a:lnSpc>
                        <a:spcBef>
                          <a:spcPts val="0"/>
                        </a:spcBef>
                        <a:spcAft>
                          <a:spcPts val="0"/>
                        </a:spcAft>
                        <a:tabLst>
                          <a:tab pos="1533525" algn="l"/>
                        </a:tabLst>
                      </a:pPr>
                      <a:r>
                        <a:rPr lang="en-US" sz="2000">
                          <a:effectLst/>
                        </a:rPr>
                        <a:t>4</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197485" algn="just">
                        <a:lnSpc>
                          <a:spcPct val="105000"/>
                        </a:lnSpc>
                        <a:spcBef>
                          <a:spcPts val="715"/>
                        </a:spcBef>
                        <a:spcAft>
                          <a:spcPts val="0"/>
                        </a:spcAft>
                        <a:tabLst>
                          <a:tab pos="1533525" algn="l"/>
                        </a:tabLst>
                      </a:pPr>
                      <a:r>
                        <a:rPr lang="en-US" sz="2000" kern="1200">
                          <a:effectLst/>
                        </a:rPr>
                        <a:t>Provide insights on building organizational competency by way of digital marketing practices and cost considerations.</a:t>
                      </a:r>
                      <a:endParaRPr lang="en-US"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4221164553"/>
                  </a:ext>
                </a:extLst>
              </a:tr>
              <a:tr h="738910">
                <a:tc>
                  <a:txBody>
                    <a:bodyPr/>
                    <a:lstStyle/>
                    <a:p>
                      <a:pPr marL="0" marR="0" algn="ctr">
                        <a:lnSpc>
                          <a:spcPct val="115000"/>
                        </a:lnSpc>
                        <a:spcBef>
                          <a:spcPts val="0"/>
                        </a:spcBef>
                        <a:spcAft>
                          <a:spcPts val="0"/>
                        </a:spcAft>
                        <a:tabLst>
                          <a:tab pos="1533525" algn="l"/>
                        </a:tabLst>
                      </a:pPr>
                      <a:r>
                        <a:rPr lang="en-US" sz="2000">
                          <a:effectLst/>
                        </a:rPr>
                        <a:t>5</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197485">
                        <a:lnSpc>
                          <a:spcPct val="105000"/>
                        </a:lnSpc>
                        <a:spcBef>
                          <a:spcPts val="715"/>
                        </a:spcBef>
                        <a:spcAft>
                          <a:spcPts val="0"/>
                        </a:spcAft>
                        <a:tabLst>
                          <a:tab pos="1533525" algn="l"/>
                        </a:tabLst>
                      </a:pPr>
                      <a:r>
                        <a:rPr lang="en-US" sz="2000" kern="1200" dirty="0">
                          <a:effectLst/>
                        </a:rPr>
                        <a:t>Develop understanding of the latest digital practices for marketing and promotion.</a:t>
                      </a:r>
                      <a:endParaRPr lang="en-US"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924690757"/>
                  </a:ext>
                </a:extLst>
              </a:tr>
            </a:tbl>
          </a:graphicData>
        </a:graphic>
      </p:graphicFrame>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676400" cy="718617"/>
          </a:xfrm>
          <a:prstGeom prst="rect">
            <a:avLst/>
          </a:prstGeom>
        </p:spPr>
      </p:pic>
    </p:spTree>
    <p:extLst>
      <p:ext uri="{BB962C8B-B14F-4D97-AF65-F5344CB8AC3E}">
        <p14:creationId xmlns:p14="http://schemas.microsoft.com/office/powerpoint/2010/main" val="129926433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90600"/>
            <a:ext cx="8153400" cy="5486400"/>
          </a:xfrm>
        </p:spPr>
        <p:txBody>
          <a:bodyPr>
            <a:normAutofit fontScale="92500" lnSpcReduction="20000"/>
          </a:bodyPr>
          <a:lstStyle/>
          <a:p>
            <a:pPr marL="0" indent="0" fontAlgn="base">
              <a:buNone/>
            </a:pPr>
            <a:r>
              <a:rPr lang="en-US" sz="2000" dirty="0">
                <a:latin typeface="Times New Roman" panose="02020603050405020304" pitchFamily="18" charset="0"/>
                <a:cs typeface="Times New Roman" panose="02020603050405020304" pitchFamily="18" charset="0"/>
              </a:rPr>
              <a:t>Q1.________ is the process of marketing accomplished or facilitated via the use of internet technologies (e.g. web, email, intranet, extranets).</a:t>
            </a:r>
          </a:p>
          <a:p>
            <a:pPr marL="0" indent="0" fontAlgn="base">
              <a:buNone/>
            </a:pPr>
            <a:r>
              <a:rPr lang="en-US" sz="2000" dirty="0">
                <a:latin typeface="Times New Roman" panose="02020603050405020304" pitchFamily="18" charset="0"/>
                <a:cs typeface="Times New Roman" panose="02020603050405020304" pitchFamily="18" charset="0"/>
              </a:rPr>
              <a:t>a) Internet marketing</a:t>
            </a:r>
          </a:p>
          <a:p>
            <a:pPr marL="0" indent="0" fontAlgn="base">
              <a:buNone/>
            </a:pPr>
            <a:r>
              <a:rPr lang="en-US" sz="2000" dirty="0">
                <a:latin typeface="Times New Roman" panose="02020603050405020304" pitchFamily="18" charset="0"/>
                <a:cs typeface="Times New Roman" panose="02020603050405020304" pitchFamily="18" charset="0"/>
              </a:rPr>
              <a:t>b) Search marketing</a:t>
            </a:r>
          </a:p>
          <a:p>
            <a:pPr marL="0" indent="0" fontAlgn="base">
              <a:buNone/>
            </a:pPr>
            <a:r>
              <a:rPr lang="en-US" sz="2000" dirty="0">
                <a:latin typeface="Times New Roman" panose="02020603050405020304" pitchFamily="18" charset="0"/>
                <a:cs typeface="Times New Roman" panose="02020603050405020304" pitchFamily="18" charset="0"/>
              </a:rPr>
              <a:t>c) e-marketing</a:t>
            </a:r>
          </a:p>
          <a:p>
            <a:pPr marL="0" indent="0" fontAlgn="base">
              <a:buNone/>
            </a:pPr>
            <a:r>
              <a:rPr lang="en-US" sz="2000" dirty="0">
                <a:latin typeface="Times New Roman" panose="02020603050405020304" pitchFamily="18" charset="0"/>
                <a:cs typeface="Times New Roman" panose="02020603050405020304" pitchFamily="18" charset="0"/>
              </a:rPr>
              <a:t>d) Mobile marketing</a:t>
            </a:r>
          </a:p>
          <a:p>
            <a:pPr marL="0" indent="0" fontAlgn="base">
              <a:buNone/>
            </a:pPr>
            <a:r>
              <a:rPr lang="en-US" sz="2000" dirty="0">
                <a:latin typeface="Times New Roman" panose="02020603050405020304" pitchFamily="18" charset="0"/>
                <a:cs typeface="Times New Roman" panose="02020603050405020304" pitchFamily="18" charset="0"/>
              </a:rPr>
              <a:t>Q2. This form of advert delivered on social platforms and social gaming websites and apps, across all device types is known as:</a:t>
            </a:r>
          </a:p>
          <a:p>
            <a:pPr marL="0" indent="0" fontAlgn="base">
              <a:buNone/>
            </a:pPr>
            <a:r>
              <a:rPr lang="en-US" sz="2000" dirty="0">
                <a:latin typeface="Times New Roman" panose="02020603050405020304" pitchFamily="18" charset="0"/>
                <a:cs typeface="Times New Roman" panose="02020603050405020304" pitchFamily="18" charset="0"/>
              </a:rPr>
              <a:t>a) mobile marketing</a:t>
            </a:r>
          </a:p>
          <a:p>
            <a:pPr marL="0" indent="0" fontAlgn="base">
              <a:buNone/>
            </a:pPr>
            <a:r>
              <a:rPr lang="en-US" sz="2000" dirty="0">
                <a:latin typeface="Times New Roman" panose="02020603050405020304" pitchFamily="18" charset="0"/>
                <a:cs typeface="Times New Roman" panose="02020603050405020304" pitchFamily="18" charset="0"/>
              </a:rPr>
              <a:t>b) social media advertising</a:t>
            </a:r>
          </a:p>
          <a:p>
            <a:pPr marL="0" indent="0" fontAlgn="base">
              <a:buNone/>
            </a:pPr>
            <a:r>
              <a:rPr lang="en-US" sz="2000" dirty="0">
                <a:latin typeface="Times New Roman" panose="02020603050405020304" pitchFamily="18" charset="0"/>
                <a:cs typeface="Times New Roman" panose="02020603050405020304" pitchFamily="18" charset="0"/>
              </a:rPr>
              <a:t>c) internet advertising</a:t>
            </a:r>
          </a:p>
          <a:p>
            <a:pPr marL="0" indent="0" fontAlgn="base">
              <a:buNone/>
            </a:pPr>
            <a:r>
              <a:rPr lang="en-US" sz="2000" dirty="0">
                <a:latin typeface="Times New Roman" panose="02020603050405020304" pitchFamily="18" charset="0"/>
                <a:cs typeface="Times New Roman" panose="02020603050405020304" pitchFamily="18" charset="0"/>
              </a:rPr>
              <a:t>d) e-marketing</a:t>
            </a:r>
          </a:p>
          <a:p>
            <a:pPr marL="0" indent="0" fontAlgn="base">
              <a:buNone/>
            </a:pPr>
            <a:r>
              <a:rPr lang="en-US" sz="2000" dirty="0">
                <a:latin typeface="Times New Roman" panose="02020603050405020304" pitchFamily="18" charset="0"/>
                <a:cs typeface="Times New Roman" panose="02020603050405020304" pitchFamily="18" charset="0"/>
              </a:rPr>
              <a:t>Q3. A form of marketing communications that uses the internet for the purpose of advertising, aiming to increase website traffic and/or encourage product trial, purchase, and repeat purchase activity is called:</a:t>
            </a:r>
          </a:p>
          <a:p>
            <a:pPr marL="0" indent="0" fontAlgn="base">
              <a:buNone/>
            </a:pPr>
            <a:r>
              <a:rPr lang="en-US" sz="2000" dirty="0">
                <a:latin typeface="Times New Roman" panose="02020603050405020304" pitchFamily="18" charset="0"/>
                <a:cs typeface="Times New Roman" panose="02020603050405020304" pitchFamily="18" charset="0"/>
              </a:rPr>
              <a:t>a) Search marketing.</a:t>
            </a:r>
          </a:p>
          <a:p>
            <a:pPr marL="0" indent="0" fontAlgn="base">
              <a:buNone/>
            </a:pPr>
            <a:r>
              <a:rPr lang="en-US" sz="2000" dirty="0">
                <a:latin typeface="Times New Roman" panose="02020603050405020304" pitchFamily="18" charset="0"/>
                <a:cs typeface="Times New Roman" panose="02020603050405020304" pitchFamily="18" charset="0"/>
              </a:rPr>
              <a:t>b) E-mail marketing.</a:t>
            </a:r>
          </a:p>
          <a:p>
            <a:pPr marL="0" indent="0" fontAlgn="base">
              <a:buNone/>
            </a:pPr>
            <a:r>
              <a:rPr lang="en-US" sz="2000" dirty="0">
                <a:latin typeface="Times New Roman" panose="02020603050405020304" pitchFamily="18" charset="0"/>
                <a:cs typeface="Times New Roman" panose="02020603050405020304" pitchFamily="18" charset="0"/>
              </a:rPr>
              <a:t>c) Internet advertising.</a:t>
            </a:r>
          </a:p>
          <a:p>
            <a:pPr marL="0" indent="0" fontAlgn="base">
              <a:buNone/>
            </a:pPr>
            <a:r>
              <a:rPr lang="en-US" sz="2000" dirty="0">
                <a:latin typeface="Times New Roman" panose="02020603050405020304" pitchFamily="18" charset="0"/>
                <a:cs typeface="Times New Roman" panose="02020603050405020304" pitchFamily="18" charset="0"/>
              </a:rPr>
              <a:t>d) Social web marketing.</a:t>
            </a:r>
          </a:p>
          <a:p>
            <a:pPr fontAlgn="base">
              <a:buNone/>
            </a:pPr>
            <a:endParaRPr lang="en-US" sz="2000" dirty="0">
              <a:latin typeface="Times New Roman" panose="02020603050405020304" pitchFamily="18" charset="0"/>
              <a:cs typeface="Times New Roman" panose="02020603050405020304" pitchFamily="18" charset="0"/>
            </a:endParaRPr>
          </a:p>
          <a:p>
            <a:pPr fontAlgn="base">
              <a:buNone/>
            </a:pPr>
            <a:endParaRPr lang="en-US" sz="2000" dirty="0"/>
          </a:p>
          <a:p>
            <a:pPr fontAlgn="base">
              <a:buNone/>
            </a:pPr>
            <a:endParaRPr lang="en-US" sz="2000" dirty="0"/>
          </a:p>
          <a:p>
            <a:pPr>
              <a:buNone/>
            </a:pPr>
            <a:endParaRPr lang="en-US" sz="1900" dirty="0"/>
          </a:p>
        </p:txBody>
      </p:sp>
      <p:sp>
        <p:nvSpPr>
          <p:cNvPr id="4" name="Date Placeholder 3"/>
          <p:cNvSpPr>
            <a:spLocks noGrp="1"/>
          </p:cNvSpPr>
          <p:nvPr>
            <p:ph type="dt" sz="half" idx="10"/>
          </p:nvPr>
        </p:nvSpPr>
        <p:spPr/>
        <p:txBody>
          <a:bodyPr/>
          <a:lstStyle/>
          <a:p>
            <a:fld id="{BF1AA9E5-0801-4C2B-9BBA-BDC77FCEA3CD}"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100</a:t>
            </a:fld>
            <a:endParaRPr lang="en-US"/>
          </a:p>
        </p:txBody>
      </p:sp>
      <p:sp>
        <p:nvSpPr>
          <p:cNvPr id="7" name="Title 1"/>
          <p:cNvSpPr txBox="1">
            <a:spLocks/>
          </p:cNvSpPr>
          <p:nvPr/>
        </p:nvSpPr>
        <p:spPr>
          <a:xfrm>
            <a:off x="1676400" y="-18747"/>
            <a:ext cx="7467600" cy="766672"/>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dirty="0"/>
              <a:t>MCQs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1016" y="135013"/>
            <a:ext cx="1362984" cy="619538"/>
          </a:xfrm>
          <a:prstGeom prst="rect">
            <a:avLst/>
          </a:prstGeom>
        </p:spPr>
      </p:pic>
    </p:spTree>
    <p:extLst>
      <p:ext uri="{BB962C8B-B14F-4D97-AF65-F5344CB8AC3E}">
        <p14:creationId xmlns:p14="http://schemas.microsoft.com/office/powerpoint/2010/main" val="68126839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382000" cy="5245084"/>
          </a:xfrm>
        </p:spPr>
        <p:txBody>
          <a:bodyPr>
            <a:normAutofit fontScale="85000" lnSpcReduction="20000"/>
          </a:bodyPr>
          <a:lstStyle/>
          <a:p>
            <a:pPr marL="0" indent="0" fontAlgn="base">
              <a:buNone/>
            </a:pPr>
            <a:r>
              <a:rPr lang="en-US" sz="1900" dirty="0">
                <a:latin typeface="Times New Roman" panose="02020603050405020304" pitchFamily="18" charset="0"/>
                <a:cs typeface="Times New Roman" panose="02020603050405020304" pitchFamily="18" charset="0"/>
              </a:rPr>
              <a:t>Q4. An advertising model in which advertisers bid on keywords or phrases relevant to their target market, with sponsored/paid search engine listings to drive traffic to a website is called:</a:t>
            </a:r>
          </a:p>
          <a:p>
            <a:pPr marL="0" indent="0" fontAlgn="base">
              <a:buNone/>
            </a:pPr>
            <a:r>
              <a:rPr lang="en-US" sz="1900" dirty="0">
                <a:latin typeface="Times New Roman" panose="02020603050405020304" pitchFamily="18" charset="0"/>
                <a:cs typeface="Times New Roman" panose="02020603050405020304" pitchFamily="18" charset="0"/>
              </a:rPr>
              <a:t>a) Search Engine Optimization (SEO).</a:t>
            </a:r>
          </a:p>
          <a:p>
            <a:pPr marL="0" indent="0" fontAlgn="base">
              <a:buNone/>
            </a:pPr>
            <a:r>
              <a:rPr lang="en-US" sz="1900" dirty="0">
                <a:latin typeface="Times New Roman" panose="02020603050405020304" pitchFamily="18" charset="0"/>
                <a:cs typeface="Times New Roman" panose="02020603050405020304" pitchFamily="18" charset="0"/>
              </a:rPr>
              <a:t>b) Contextual Advertising.</a:t>
            </a:r>
          </a:p>
          <a:p>
            <a:pPr marL="0" indent="0" fontAlgn="base">
              <a:buNone/>
            </a:pPr>
            <a:r>
              <a:rPr lang="en-US" sz="1900" dirty="0">
                <a:latin typeface="Times New Roman" panose="02020603050405020304" pitchFamily="18" charset="0"/>
                <a:cs typeface="Times New Roman" panose="02020603050405020304" pitchFamily="18" charset="0"/>
              </a:rPr>
              <a:t>c) Digital Asset Optimization (DAO).</a:t>
            </a:r>
          </a:p>
          <a:p>
            <a:pPr marL="0" indent="0" fontAlgn="base">
              <a:buNone/>
            </a:pPr>
            <a:r>
              <a:rPr lang="en-US" sz="1900" dirty="0">
                <a:latin typeface="Times New Roman" panose="02020603050405020304" pitchFamily="18" charset="0"/>
                <a:cs typeface="Times New Roman" panose="02020603050405020304" pitchFamily="18" charset="0"/>
              </a:rPr>
              <a:t>d) Pay Per Click (PPC).</a:t>
            </a:r>
          </a:p>
          <a:p>
            <a:pPr marL="0" indent="0">
              <a:buNone/>
            </a:pPr>
            <a:r>
              <a:rPr lang="en-US" sz="1900" dirty="0">
                <a:latin typeface="Times New Roman" panose="02020603050405020304" pitchFamily="18" charset="0"/>
                <a:cs typeface="Times New Roman" panose="02020603050405020304" pitchFamily="18" charset="0"/>
              </a:rPr>
              <a:t> </a:t>
            </a:r>
          </a:p>
          <a:p>
            <a:pPr marL="0" indent="0" fontAlgn="base">
              <a:buNone/>
            </a:pPr>
            <a:r>
              <a:rPr lang="en-US" sz="1900" dirty="0">
                <a:latin typeface="Times New Roman" panose="02020603050405020304" pitchFamily="18" charset="0"/>
                <a:cs typeface="Times New Roman" panose="02020603050405020304" pitchFamily="18" charset="0"/>
              </a:rPr>
              <a:t>Q5.____________ is a form of digital marketing that describes the use of the social web and social media (e.g. social networks, online communities, blogs or wikis) or any online collaborative technology for marketing activities, be it sales, public relations, research, distribution or customer service.</a:t>
            </a:r>
          </a:p>
          <a:p>
            <a:pPr marL="0" indent="0" fontAlgn="base">
              <a:buNone/>
            </a:pPr>
            <a:r>
              <a:rPr lang="en-US" sz="1900" dirty="0">
                <a:latin typeface="Times New Roman" panose="02020603050405020304" pitchFamily="18" charset="0"/>
                <a:cs typeface="Times New Roman" panose="02020603050405020304" pitchFamily="18" charset="0"/>
              </a:rPr>
              <a:t>a) Pay Per Click (PPC)</a:t>
            </a:r>
          </a:p>
          <a:p>
            <a:pPr marL="0" indent="0" fontAlgn="base">
              <a:buNone/>
            </a:pPr>
            <a:r>
              <a:rPr lang="en-US" sz="1900" dirty="0">
                <a:latin typeface="Times New Roman" panose="02020603050405020304" pitchFamily="18" charset="0"/>
                <a:cs typeface="Times New Roman" panose="02020603050405020304" pitchFamily="18" charset="0"/>
              </a:rPr>
              <a:t>b) Digital Asset Optimization (DAO)</a:t>
            </a:r>
          </a:p>
          <a:p>
            <a:pPr marL="0" indent="0" fontAlgn="base">
              <a:buNone/>
            </a:pPr>
            <a:r>
              <a:rPr lang="en-US" sz="1900" dirty="0">
                <a:latin typeface="Times New Roman" panose="02020603050405020304" pitchFamily="18" charset="0"/>
                <a:cs typeface="Times New Roman" panose="02020603050405020304" pitchFamily="18" charset="0"/>
              </a:rPr>
              <a:t>c) Social Media Marketing (SMM)</a:t>
            </a:r>
          </a:p>
          <a:p>
            <a:pPr marL="0" indent="0">
              <a:buNone/>
            </a:pPr>
            <a:r>
              <a:rPr lang="en-US" sz="1900" dirty="0">
                <a:latin typeface="Times New Roman" panose="02020603050405020304" pitchFamily="18" charset="0"/>
                <a:cs typeface="Times New Roman" panose="02020603050405020304" pitchFamily="18" charset="0"/>
              </a:rPr>
              <a:t>d) Search Engine Optimization (SEO)</a:t>
            </a:r>
          </a:p>
          <a:p>
            <a:pPr marL="0" indent="0">
              <a:buNone/>
            </a:pPr>
            <a:endParaRPr lang="en-US" sz="1900" dirty="0">
              <a:latin typeface="Times New Roman" panose="02020603050405020304" pitchFamily="18" charset="0"/>
              <a:cs typeface="Times New Roman" panose="02020603050405020304" pitchFamily="18" charset="0"/>
            </a:endParaRPr>
          </a:p>
          <a:p>
            <a:pPr marL="0" indent="0" fontAlgn="base">
              <a:buNone/>
            </a:pPr>
            <a:r>
              <a:rPr lang="en-US" sz="1900" dirty="0">
                <a:latin typeface="Times New Roman" panose="02020603050405020304" pitchFamily="18" charset="0"/>
                <a:cs typeface="Times New Roman" panose="02020603050405020304" pitchFamily="18" charset="0"/>
              </a:rPr>
              <a:t>Q6. ____________ is the set of practices that enables organizations to communicate and engage interactively with their audiences through any mobile device or network.</a:t>
            </a:r>
          </a:p>
          <a:p>
            <a:pPr marL="0" indent="0" fontAlgn="base">
              <a:buNone/>
            </a:pPr>
            <a:r>
              <a:rPr lang="en-US" sz="1900" dirty="0">
                <a:latin typeface="Times New Roman" panose="02020603050405020304" pitchFamily="18" charset="0"/>
                <a:cs typeface="Times New Roman" panose="02020603050405020304" pitchFamily="18" charset="0"/>
              </a:rPr>
              <a:t>a) Mobile marketing</a:t>
            </a:r>
          </a:p>
          <a:p>
            <a:pPr marL="0" indent="0" fontAlgn="base">
              <a:buNone/>
            </a:pPr>
            <a:r>
              <a:rPr lang="en-US" sz="1900" dirty="0">
                <a:latin typeface="Times New Roman" panose="02020603050405020304" pitchFamily="18" charset="0"/>
                <a:cs typeface="Times New Roman" panose="02020603050405020304" pitchFamily="18" charset="0"/>
              </a:rPr>
              <a:t>b) Social web marketing.</a:t>
            </a:r>
          </a:p>
          <a:p>
            <a:pPr marL="0" indent="0" fontAlgn="base">
              <a:buNone/>
            </a:pPr>
            <a:r>
              <a:rPr lang="en-US" sz="1900" dirty="0">
                <a:latin typeface="Times New Roman" panose="02020603050405020304" pitchFamily="18" charset="0"/>
                <a:cs typeface="Times New Roman" panose="02020603050405020304" pitchFamily="18" charset="0"/>
              </a:rPr>
              <a:t>c) Internet marketing</a:t>
            </a:r>
          </a:p>
          <a:p>
            <a:pPr marL="0" indent="0" fontAlgn="base">
              <a:buNone/>
            </a:pPr>
            <a:r>
              <a:rPr lang="en-US" sz="1900" dirty="0">
                <a:latin typeface="Times New Roman" panose="02020603050405020304" pitchFamily="18" charset="0"/>
                <a:cs typeface="Times New Roman" panose="02020603050405020304" pitchFamily="18" charset="0"/>
              </a:rPr>
              <a:t>d) Social media marketing</a:t>
            </a:r>
            <a:endParaRPr lang="en-US" sz="1900" dirty="0"/>
          </a:p>
        </p:txBody>
      </p:sp>
      <p:sp>
        <p:nvSpPr>
          <p:cNvPr id="4" name="Date Placeholder 3"/>
          <p:cNvSpPr>
            <a:spLocks noGrp="1"/>
          </p:cNvSpPr>
          <p:nvPr>
            <p:ph type="dt" sz="half" idx="10"/>
          </p:nvPr>
        </p:nvSpPr>
        <p:spPr/>
        <p:txBody>
          <a:bodyPr/>
          <a:lstStyle/>
          <a:p>
            <a:fld id="{5B5ED5A6-9D21-4652-A395-265869E9D49B}"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101</a:t>
            </a:fld>
            <a:endParaRPr lang="en-US"/>
          </a:p>
        </p:txBody>
      </p:sp>
      <p:sp>
        <p:nvSpPr>
          <p:cNvPr id="7" name="Title 1"/>
          <p:cNvSpPr txBox="1">
            <a:spLocks/>
          </p:cNvSpPr>
          <p:nvPr/>
        </p:nvSpPr>
        <p:spPr>
          <a:xfrm>
            <a:off x="1676400" y="-36980"/>
            <a:ext cx="7467600" cy="80644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dirty="0"/>
              <a:t>MCQs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1016" y="199627"/>
            <a:ext cx="1362984" cy="619538"/>
          </a:xfrm>
          <a:prstGeom prst="rect">
            <a:avLst/>
          </a:prstGeom>
        </p:spPr>
      </p:pic>
    </p:spTree>
    <p:extLst>
      <p:ext uri="{BB962C8B-B14F-4D97-AF65-F5344CB8AC3E}">
        <p14:creationId xmlns:p14="http://schemas.microsoft.com/office/powerpoint/2010/main" val="20054098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A3E4374-BFD8-4CB2-92FF-28C1D30DBFBA}"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102</a:t>
            </a:fld>
            <a:endParaRPr lang="en-US"/>
          </a:p>
        </p:txBody>
      </p:sp>
      <p:sp>
        <p:nvSpPr>
          <p:cNvPr id="7" name="Title 1"/>
          <p:cNvSpPr txBox="1">
            <a:spLocks/>
          </p:cNvSpPr>
          <p:nvPr/>
        </p:nvSpPr>
        <p:spPr>
          <a:xfrm>
            <a:off x="1590261" y="-10476"/>
            <a:ext cx="7543800" cy="770122"/>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dirty="0"/>
              <a:t>Glossary</a:t>
            </a:r>
            <a:endParaRPr lang="en-US" sz="2400" b="1" dirty="0"/>
          </a:p>
        </p:txBody>
      </p:sp>
      <p:sp>
        <p:nvSpPr>
          <p:cNvPr id="9" name="Content Placeholder 8">
            <a:extLst>
              <a:ext uri="{FF2B5EF4-FFF2-40B4-BE49-F238E27FC236}">
                <a16:creationId xmlns:a16="http://schemas.microsoft.com/office/drawing/2014/main" xmlns="" id="{21EAE704-BD3C-4925-858B-DAC26A474E72}"/>
              </a:ext>
            </a:extLst>
          </p:cNvPr>
          <p:cNvSpPr>
            <a:spLocks noGrp="1"/>
          </p:cNvSpPr>
          <p:nvPr>
            <p:ph idx="1"/>
          </p:nvPr>
        </p:nvSpPr>
        <p:spPr>
          <a:xfrm>
            <a:off x="448638" y="2286000"/>
            <a:ext cx="8229600" cy="3945106"/>
          </a:xfrm>
        </p:spPr>
        <p:txBody>
          <a:bodyPr>
            <a:normAutofit lnSpcReduction="10000"/>
          </a:bodyPr>
          <a:lstStyle/>
          <a:p>
            <a:pPr marL="0" indent="0" algn="just">
              <a:buNone/>
            </a:pPr>
            <a:r>
              <a:rPr lang="en-US" sz="2400" dirty="0">
                <a:latin typeface="Times New Roman" panose="02020603050405020304" pitchFamily="18" charset="0"/>
                <a:cs typeface="Times New Roman" panose="02020603050405020304" pitchFamily="18" charset="0"/>
              </a:rPr>
              <a:t>1. ______ Marketing is a tactic used to gain online presence and traffic via paid and unpaid strategies </a:t>
            </a:r>
          </a:p>
          <a:p>
            <a:pPr marL="0" indent="0" algn="just">
              <a:buNone/>
            </a:pPr>
            <a:r>
              <a:rPr lang="en-US" sz="2400" dirty="0">
                <a:latin typeface="Times New Roman" panose="02020603050405020304" pitchFamily="18" charset="0"/>
                <a:cs typeface="Times New Roman" panose="02020603050405020304" pitchFamily="18" charset="0"/>
              </a:rPr>
              <a:t>2. Wheel of fortune is an example of ________.</a:t>
            </a:r>
          </a:p>
          <a:p>
            <a:pPr marL="0" indent="0" algn="just">
              <a:buNone/>
            </a:pPr>
            <a:r>
              <a:rPr lang="en-US" sz="2400" dirty="0">
                <a:latin typeface="Times New Roman" panose="02020603050405020304" pitchFamily="18" charset="0"/>
                <a:cs typeface="Times New Roman" panose="02020603050405020304" pitchFamily="18" charset="0"/>
              </a:rPr>
              <a:t>3. Google, Bing, and Yahoo are examples of _________.</a:t>
            </a:r>
          </a:p>
          <a:p>
            <a:pPr marL="0" indent="0" algn="just">
              <a:buNone/>
            </a:pPr>
            <a:r>
              <a:rPr lang="en-US" sz="2400" dirty="0">
                <a:latin typeface="Times New Roman" panose="02020603050405020304" pitchFamily="18" charset="0"/>
                <a:cs typeface="Times New Roman" panose="02020603050405020304" pitchFamily="18" charset="0"/>
              </a:rPr>
              <a:t>4.  _______ marketing uses pieces of content, such as blogs, eBooks, newsletters, and videos, to deliver information </a:t>
            </a:r>
          </a:p>
          <a:p>
            <a:pPr marL="0" indent="0" algn="just">
              <a:buNone/>
            </a:pPr>
            <a:r>
              <a:rPr lang="en-US" sz="2400" dirty="0">
                <a:latin typeface="Times New Roman" panose="02020603050405020304" pitchFamily="18" charset="0"/>
                <a:cs typeface="Times New Roman" panose="02020603050405020304" pitchFamily="18" charset="0"/>
              </a:rPr>
              <a:t>5. ______ refers to all advertisements on mobile devices that pop up when certain games are opened or in progress</a:t>
            </a:r>
          </a:p>
          <a:p>
            <a:pPr marL="0" indent="0" algn="just">
              <a:buNone/>
            </a:pPr>
            <a:r>
              <a:rPr lang="en-US" sz="2400" dirty="0">
                <a:latin typeface="Times New Roman" panose="02020603050405020304" pitchFamily="18" charset="0"/>
                <a:cs typeface="Times New Roman" panose="02020603050405020304" pitchFamily="18" charset="0"/>
              </a:rPr>
              <a:t>6. Process of fetching all the web pages linked to a website is called _______.</a:t>
            </a:r>
          </a:p>
          <a:p>
            <a:pPr algn="just"/>
            <a:endParaRPr lang="en-IN" dirty="0"/>
          </a:p>
        </p:txBody>
      </p:sp>
      <p:sp>
        <p:nvSpPr>
          <p:cNvPr id="12" name="Rectangle 11">
            <a:extLst>
              <a:ext uri="{FF2B5EF4-FFF2-40B4-BE49-F238E27FC236}">
                <a16:creationId xmlns:a16="http://schemas.microsoft.com/office/drawing/2014/main" xmlns="" id="{CF91EC9F-DBFB-45C3-B5D9-509D01186080}"/>
              </a:ext>
            </a:extLst>
          </p:cNvPr>
          <p:cNvSpPr/>
          <p:nvPr/>
        </p:nvSpPr>
        <p:spPr>
          <a:xfrm>
            <a:off x="457200" y="1066799"/>
            <a:ext cx="8229600" cy="81716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In game advertisement, Crawling, Marketing gamification, Search engines, Search, content</a:t>
            </a:r>
            <a:endParaRPr lang="en-IN" sz="2000" dirty="0"/>
          </a:p>
        </p:txBody>
      </p:sp>
      <p:pic>
        <p:nvPicPr>
          <p:cNvPr id="11" name="Picture 10"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1016" y="189804"/>
            <a:ext cx="1362984" cy="619538"/>
          </a:xfrm>
          <a:prstGeom prst="rect">
            <a:avLst/>
          </a:prstGeom>
        </p:spPr>
      </p:pic>
    </p:spTree>
    <p:extLst>
      <p:ext uri="{BB962C8B-B14F-4D97-AF65-F5344CB8AC3E}">
        <p14:creationId xmlns:p14="http://schemas.microsoft.com/office/powerpoint/2010/main" val="319539371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447800"/>
            <a:ext cx="8845420" cy="4745718"/>
          </a:xfrm>
        </p:spPr>
        <p:txBody>
          <a:bodyPr>
            <a:normAutofit/>
          </a:bodyPr>
          <a:lstStyle/>
          <a:p>
            <a:pPr algn="just">
              <a:buNone/>
            </a:pPr>
            <a:r>
              <a:rPr lang="en-US" sz="2000" dirty="0">
                <a:hlinkClick r:id="rId2"/>
              </a:rPr>
              <a:t>https://www.uptunotes.com/aktu-paper-digital-marketing-mammk04-2018-19/</a:t>
            </a:r>
          </a:p>
          <a:p>
            <a:pPr algn="just">
              <a:buNone/>
            </a:pPr>
            <a:r>
              <a:rPr lang="en-US" sz="2000" dirty="0">
                <a:hlinkClick r:id="rId2"/>
              </a:rPr>
              <a:t>http://www.aktuonline.com/papers/mba-3-sem-digital-and-social-media-marketing-kmbmk03-2020.pdf</a:t>
            </a:r>
            <a:endParaRPr lang="en-US" sz="2000" dirty="0"/>
          </a:p>
          <a:p>
            <a:pPr algn="just">
              <a:buNone/>
            </a:pPr>
            <a:r>
              <a:rPr lang="en-US" sz="2000" dirty="0">
                <a:hlinkClick r:id="rId3"/>
              </a:rPr>
              <a:t>http://www.aktuonline.com/papers/mba-3-sem-digital-marketing-rmbmk03-2020.html</a:t>
            </a:r>
            <a:endParaRPr lang="en-US" sz="2000" dirty="0"/>
          </a:p>
          <a:p>
            <a:pPr algn="just">
              <a:buNone/>
            </a:pPr>
            <a:r>
              <a:rPr lang="en-US" sz="2000" dirty="0">
                <a:hlinkClick r:id="rId4"/>
              </a:rPr>
              <a:t>http://www.aktuonline.com/papers/mba-3-sem-digital-mar</a:t>
            </a:r>
            <a:r>
              <a:rPr lang="en-US" sz="2000" dirty="0">
                <a:solidFill>
                  <a:srgbClr val="0070C0"/>
                </a:solidFill>
              </a:rPr>
              <a:t>keting-rmbmk-03-2018-19.html</a:t>
            </a:r>
            <a:endParaRPr lang="en-US" sz="1900" dirty="0">
              <a:solidFill>
                <a:srgbClr val="0070C0"/>
              </a:solidFill>
            </a:endParaRPr>
          </a:p>
        </p:txBody>
      </p:sp>
      <p:sp>
        <p:nvSpPr>
          <p:cNvPr id="4" name="Date Placeholder 3"/>
          <p:cNvSpPr>
            <a:spLocks noGrp="1"/>
          </p:cNvSpPr>
          <p:nvPr>
            <p:ph type="dt" sz="half" idx="10"/>
          </p:nvPr>
        </p:nvSpPr>
        <p:spPr/>
        <p:txBody>
          <a:bodyPr/>
          <a:lstStyle/>
          <a:p>
            <a:pPr algn="just"/>
            <a:fld id="{75A4059C-E944-4C07-AF1B-E0D61D4DE761}"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pPr algn="just"/>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pPr algn="just"/>
            <a:fld id="{B6F15528-21DE-4FAA-801E-634DDDAF4B2B}" type="slidenum">
              <a:rPr lang="en-US" smtClean="0"/>
              <a:pPr algn="just"/>
              <a:t>103</a:t>
            </a:fld>
            <a:endParaRPr lang="en-US"/>
          </a:p>
        </p:txBody>
      </p:sp>
      <p:sp>
        <p:nvSpPr>
          <p:cNvPr id="7" name="Title 1"/>
          <p:cNvSpPr txBox="1">
            <a:spLocks/>
          </p:cNvSpPr>
          <p:nvPr/>
        </p:nvSpPr>
        <p:spPr>
          <a:xfrm>
            <a:off x="1530626" y="39221"/>
            <a:ext cx="7586870" cy="7619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dirty="0"/>
              <a:t>University Paper Links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77322"/>
            <a:ext cx="1362984" cy="619538"/>
          </a:xfrm>
          <a:prstGeom prst="rect">
            <a:avLst/>
          </a:prstGeom>
        </p:spPr>
      </p:pic>
    </p:spTree>
    <p:extLst>
      <p:ext uri="{BB962C8B-B14F-4D97-AF65-F5344CB8AC3E}">
        <p14:creationId xmlns:p14="http://schemas.microsoft.com/office/powerpoint/2010/main" val="366770682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39831"/>
            <a:ext cx="8686800" cy="5105400"/>
          </a:xfrm>
        </p:spPr>
        <p:txBody>
          <a:bodyPr>
            <a:normAutofit fontScale="92500" lnSpcReduction="20000"/>
          </a:bodyPr>
          <a:lstStyle/>
          <a:p>
            <a:pPr marL="0" indent="0" algn="just">
              <a:lnSpc>
                <a:spcPct val="150000"/>
              </a:lnSpc>
              <a:buNone/>
            </a:pPr>
            <a:r>
              <a:rPr lang="en-US" sz="2400" dirty="0">
                <a:latin typeface="Times New Roman" panose="02020603050405020304" pitchFamily="18" charset="0"/>
                <a:cs typeface="Times New Roman" panose="02020603050405020304" pitchFamily="18" charset="0"/>
              </a:rPr>
              <a:t>Q1.State the impact of content on Sales.</a:t>
            </a:r>
            <a:endParaRPr lang="en-US" sz="2400" b="1" dirty="0">
              <a:latin typeface="Times New Roman" panose="02020603050405020304" pitchFamily="18" charset="0"/>
              <a:cs typeface="Times New Roman" panose="02020603050405020304" pitchFamily="18" charset="0"/>
            </a:endParaRPr>
          </a:p>
          <a:p>
            <a:pPr marL="0" indent="0" algn="just">
              <a:lnSpc>
                <a:spcPct val="150000"/>
              </a:lnSpc>
              <a:buNone/>
            </a:pPr>
            <a:r>
              <a:rPr lang="en-US" sz="2400" dirty="0">
                <a:latin typeface="Times New Roman" panose="02020603050405020304" pitchFamily="18" charset="0"/>
                <a:cs typeface="Times New Roman" panose="02020603050405020304" pitchFamily="18" charset="0"/>
              </a:rPr>
              <a:t>Q2.State the two major types of search marketing techniques ?</a:t>
            </a:r>
            <a:endParaRPr lang="en-US" sz="2400" b="1" dirty="0">
              <a:latin typeface="Times New Roman" panose="02020603050405020304" pitchFamily="18" charset="0"/>
              <a:cs typeface="Times New Roman" panose="02020603050405020304" pitchFamily="18" charset="0"/>
            </a:endParaRPr>
          </a:p>
          <a:p>
            <a:pPr marL="0" indent="0" algn="just">
              <a:lnSpc>
                <a:spcPct val="150000"/>
              </a:lnSpc>
              <a:buNone/>
            </a:pPr>
            <a:r>
              <a:rPr lang="en-US" sz="2400" dirty="0">
                <a:latin typeface="Times New Roman" panose="02020603050405020304" pitchFamily="18" charset="0"/>
                <a:cs typeface="Times New Roman" panose="02020603050405020304" pitchFamily="18" charset="0"/>
              </a:rPr>
              <a:t>Q3.Give any two benefits of using search engine optimization to a marketer.</a:t>
            </a:r>
            <a:endParaRPr lang="en-US" sz="2400" b="1" dirty="0">
              <a:latin typeface="Times New Roman" panose="02020603050405020304" pitchFamily="18" charset="0"/>
              <a:cs typeface="Times New Roman" panose="02020603050405020304" pitchFamily="18" charset="0"/>
            </a:endParaRPr>
          </a:p>
          <a:p>
            <a:pPr marL="0" indent="0" algn="just">
              <a:lnSpc>
                <a:spcPct val="150000"/>
              </a:lnSpc>
              <a:buNone/>
            </a:pPr>
            <a:r>
              <a:rPr lang="en-US" sz="2400" dirty="0">
                <a:latin typeface="Times New Roman" panose="02020603050405020304" pitchFamily="18" charset="0"/>
                <a:cs typeface="Times New Roman" panose="02020603050405020304" pitchFamily="18" charset="0"/>
              </a:rPr>
              <a:t>Q4.Discuss what is Mobile marketing.</a:t>
            </a:r>
          </a:p>
          <a:p>
            <a:pPr marL="0" indent="0" algn="just">
              <a:lnSpc>
                <a:spcPct val="150000"/>
              </a:lnSpc>
              <a:buNone/>
            </a:pPr>
            <a:r>
              <a:rPr lang="en-US" sz="2400" dirty="0">
                <a:latin typeface="Times New Roman" panose="02020603050405020304" pitchFamily="18" charset="0"/>
                <a:cs typeface="Times New Roman" panose="02020603050405020304" pitchFamily="18" charset="0"/>
              </a:rPr>
              <a:t>Q5.Explain social media marketing ?</a:t>
            </a:r>
          </a:p>
          <a:p>
            <a:pPr marL="0" indent="0" algn="just">
              <a:lnSpc>
                <a:spcPct val="150000"/>
              </a:lnSpc>
              <a:buNone/>
            </a:pPr>
            <a:r>
              <a:rPr lang="en-US" sz="2400" dirty="0">
                <a:latin typeface="Times New Roman" panose="02020603050405020304" pitchFamily="18" charset="0"/>
                <a:cs typeface="Times New Roman" panose="02020603050405020304" pitchFamily="18" charset="0"/>
              </a:rPr>
              <a:t>Q6. Discuss the relevance of gamification in marketing.</a:t>
            </a:r>
          </a:p>
          <a:p>
            <a:pPr marL="0" indent="0" algn="just">
              <a:lnSpc>
                <a:spcPct val="150000"/>
              </a:lnSpc>
              <a:buNone/>
            </a:pPr>
            <a:r>
              <a:rPr lang="en-US" sz="2400" dirty="0">
                <a:latin typeface="Times New Roman" panose="02020603050405020304" pitchFamily="18" charset="0"/>
                <a:cs typeface="Times New Roman" panose="02020603050405020304" pitchFamily="18" charset="0"/>
              </a:rPr>
              <a:t>Q7.Explain in detail Marketing analytic tools to used for segmentation, targeting and positioning.</a:t>
            </a:r>
            <a:endParaRPr lang="en-US" sz="2400" b="1" dirty="0">
              <a:latin typeface="Times New Roman" panose="02020603050405020304" pitchFamily="18" charset="0"/>
              <a:cs typeface="Times New Roman" panose="02020603050405020304" pitchFamily="18" charset="0"/>
            </a:endParaRPr>
          </a:p>
          <a:p>
            <a:pPr marL="0" indent="0" algn="just">
              <a:lnSpc>
                <a:spcPct val="150000"/>
              </a:lnSpc>
              <a:buNone/>
            </a:pPr>
            <a:r>
              <a:rPr lang="en-US" sz="2400" dirty="0">
                <a:latin typeface="Times New Roman" panose="02020603050405020304" pitchFamily="18" charset="0"/>
                <a:cs typeface="Times New Roman" panose="02020603050405020304" pitchFamily="18" charset="0"/>
              </a:rPr>
              <a:t>Q8. Explain in detail Video marketing and social media marketing.</a:t>
            </a:r>
          </a:p>
          <a:p>
            <a:pPr marL="0" indent="0" algn="just">
              <a:lnSpc>
                <a:spcPct val="150000"/>
              </a:lnSpc>
              <a:buNone/>
            </a:pPr>
            <a:endParaRPr lang="en-US" sz="2400" b="1" dirty="0">
              <a:latin typeface="Times New Roman" panose="02020603050405020304" pitchFamily="18" charset="0"/>
              <a:cs typeface="Times New Roman" panose="02020603050405020304" pitchFamily="18" charset="0"/>
            </a:endParaRPr>
          </a:p>
          <a:p>
            <a:endParaRPr lang="en-US" sz="2400" b="1" dirty="0"/>
          </a:p>
          <a:p>
            <a:pPr>
              <a:buNone/>
            </a:pPr>
            <a:endParaRPr lang="en-US" sz="2000" dirty="0"/>
          </a:p>
        </p:txBody>
      </p:sp>
      <p:sp>
        <p:nvSpPr>
          <p:cNvPr id="4" name="Date Placeholder 3"/>
          <p:cNvSpPr>
            <a:spLocks noGrp="1"/>
          </p:cNvSpPr>
          <p:nvPr>
            <p:ph type="dt" sz="half" idx="10"/>
          </p:nvPr>
        </p:nvSpPr>
        <p:spPr/>
        <p:txBody>
          <a:bodyPr/>
          <a:lstStyle/>
          <a:p>
            <a:fld id="{84C837D0-7E43-43C5-B440-138C47722861}"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104</a:t>
            </a:fld>
            <a:endParaRPr lang="en-US"/>
          </a:p>
        </p:txBody>
      </p:sp>
      <p:sp>
        <p:nvSpPr>
          <p:cNvPr id="7" name="Title 1"/>
          <p:cNvSpPr txBox="1">
            <a:spLocks/>
          </p:cNvSpPr>
          <p:nvPr/>
        </p:nvSpPr>
        <p:spPr>
          <a:xfrm>
            <a:off x="1524000" y="-537"/>
            <a:ext cx="7620000" cy="7619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kumimoji="0" lang="en-US" sz="2400" b="0" i="0" u="none" strike="noStrike" kern="1200" cap="none" spc="0" normalizeH="0" baseline="0" noProof="0" dirty="0">
                <a:ln>
                  <a:noFill/>
                </a:ln>
                <a:solidFill>
                  <a:schemeClr val="dk1"/>
                </a:solidFill>
                <a:effectLst/>
                <a:uLnTx/>
                <a:uFillTx/>
                <a:latin typeface="+mn-lt"/>
                <a:ea typeface="+mn-ea"/>
                <a:cs typeface="+mn-cs"/>
              </a:rPr>
              <a:t>Expected</a:t>
            </a:r>
            <a:r>
              <a:rPr kumimoji="0" lang="en-US" sz="2400" b="0" i="0" u="none" strike="noStrike" kern="1200" cap="none" spc="0" normalizeH="0" noProof="0" dirty="0">
                <a:ln>
                  <a:noFill/>
                </a:ln>
                <a:solidFill>
                  <a:schemeClr val="dk1"/>
                </a:solidFill>
                <a:effectLst/>
                <a:uLnTx/>
                <a:uFillTx/>
                <a:latin typeface="+mn-lt"/>
                <a:ea typeface="+mn-ea"/>
                <a:cs typeface="+mn-cs"/>
              </a:rPr>
              <a:t> questions for University Exams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77322"/>
            <a:ext cx="1362984" cy="619538"/>
          </a:xfrm>
          <a:prstGeom prst="rect">
            <a:avLst/>
          </a:prstGeom>
        </p:spPr>
      </p:pic>
    </p:spTree>
    <p:extLst>
      <p:ext uri="{BB962C8B-B14F-4D97-AF65-F5344CB8AC3E}">
        <p14:creationId xmlns:p14="http://schemas.microsoft.com/office/powerpoint/2010/main" val="298628796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EC41417-542C-4DE0-9A02-EB99E453F051}"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105</a:t>
            </a:fld>
            <a:endParaRPr lang="en-US"/>
          </a:p>
        </p:txBody>
      </p:sp>
      <p:sp>
        <p:nvSpPr>
          <p:cNvPr id="7" name="Title 1"/>
          <p:cNvSpPr txBox="1">
            <a:spLocks/>
          </p:cNvSpPr>
          <p:nvPr/>
        </p:nvSpPr>
        <p:spPr>
          <a:xfrm>
            <a:off x="1523999" y="-49696"/>
            <a:ext cx="7517397"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Sessional Question paper (Online)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11" name="TextBox 10">
            <a:extLst>
              <a:ext uri="{FF2B5EF4-FFF2-40B4-BE49-F238E27FC236}">
                <a16:creationId xmlns:a16="http://schemas.microsoft.com/office/drawing/2014/main" xmlns="" id="{C87BFC50-6B18-C814-BD6E-F9A06408DA4F}"/>
              </a:ext>
            </a:extLst>
          </p:cNvPr>
          <p:cNvSpPr txBox="1"/>
          <p:nvPr/>
        </p:nvSpPr>
        <p:spPr>
          <a:xfrm>
            <a:off x="1368388" y="1400486"/>
            <a:ext cx="6023011" cy="2985433"/>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Objective Paper </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hlinkClick r:id="rId2"/>
              </a:rPr>
              <a:t>https://forms.office.com/r/kNi2FiFC0f</a:t>
            </a:r>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Subjective Paper</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hlinkClick r:id="rId3"/>
              </a:rPr>
              <a:t>https://forms.office.com/r/h8K7Auphdm</a:t>
            </a:r>
            <a:endParaRPr lang="en-IN" sz="2400" dirty="0">
              <a:latin typeface="Times New Roman" panose="02020603050405020304" pitchFamily="18" charset="0"/>
              <a:cs typeface="Times New Roman" panose="02020603050405020304" pitchFamily="18" charset="0"/>
            </a:endParaRPr>
          </a:p>
          <a:p>
            <a:endParaRPr lang="en-IN" sz="2000" dirty="0"/>
          </a:p>
        </p:txBody>
      </p:sp>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77322"/>
            <a:ext cx="1362984" cy="619538"/>
          </a:xfrm>
          <a:prstGeom prst="rect">
            <a:avLst/>
          </a:prstGeom>
        </p:spPr>
      </p:pic>
    </p:spTree>
    <p:extLst>
      <p:ext uri="{BB962C8B-B14F-4D97-AF65-F5344CB8AC3E}">
        <p14:creationId xmlns:p14="http://schemas.microsoft.com/office/powerpoint/2010/main" val="277987518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33EEDE8-B6FF-4C68-BD4D-9A92B73753E3}"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106</a:t>
            </a:fld>
            <a:endParaRPr lang="en-US"/>
          </a:p>
        </p:txBody>
      </p:sp>
      <p:sp>
        <p:nvSpPr>
          <p:cNvPr id="7" name="Title 1"/>
          <p:cNvSpPr txBox="1">
            <a:spLocks/>
          </p:cNvSpPr>
          <p:nvPr/>
        </p:nvSpPr>
        <p:spPr>
          <a:xfrm>
            <a:off x="1649896" y="-49696"/>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Sessional Question paper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19" name="Picture 18">
            <a:extLst>
              <a:ext uri="{FF2B5EF4-FFF2-40B4-BE49-F238E27FC236}">
                <a16:creationId xmlns:a16="http://schemas.microsoft.com/office/drawing/2014/main" xmlns="" id="{6671CE74-6845-2EFF-9B4B-61DCC274CD89}"/>
              </a:ext>
            </a:extLst>
          </p:cNvPr>
          <p:cNvPicPr>
            <a:picLocks noChangeAspect="1"/>
          </p:cNvPicPr>
          <p:nvPr/>
        </p:nvPicPr>
        <p:blipFill>
          <a:blip r:embed="rId2"/>
          <a:stretch>
            <a:fillRect/>
          </a:stretch>
        </p:blipFill>
        <p:spPr>
          <a:xfrm>
            <a:off x="800862" y="990600"/>
            <a:ext cx="7542276" cy="5234387"/>
          </a:xfrm>
          <a:prstGeom prst="rect">
            <a:avLst/>
          </a:prstGeom>
        </p:spPr>
      </p:pic>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252" y="66261"/>
            <a:ext cx="1362984" cy="619538"/>
          </a:xfrm>
          <a:prstGeom prst="rect">
            <a:avLst/>
          </a:prstGeom>
        </p:spPr>
      </p:pic>
    </p:spTree>
    <p:extLst>
      <p:ext uri="{BB962C8B-B14F-4D97-AF65-F5344CB8AC3E}">
        <p14:creationId xmlns:p14="http://schemas.microsoft.com/office/powerpoint/2010/main" val="83480405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B151288-0D0B-4AF0-AA49-99B8BC79220F}"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107</a:t>
            </a:fld>
            <a:endParaRPr lang="en-US"/>
          </a:p>
        </p:txBody>
      </p:sp>
      <p:sp>
        <p:nvSpPr>
          <p:cNvPr id="7" name="Title 1"/>
          <p:cNvSpPr txBox="1">
            <a:spLocks/>
          </p:cNvSpPr>
          <p:nvPr/>
        </p:nvSpPr>
        <p:spPr>
          <a:xfrm>
            <a:off x="1553817" y="40878"/>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Sessional Question paper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graphicFrame>
        <p:nvGraphicFramePr>
          <p:cNvPr id="3" name="Object 2">
            <a:extLst>
              <a:ext uri="{FF2B5EF4-FFF2-40B4-BE49-F238E27FC236}">
                <a16:creationId xmlns:a16="http://schemas.microsoft.com/office/drawing/2014/main" xmlns="" id="{BE580FA4-7E2D-C7B2-0788-5364AA467DE8}"/>
              </a:ext>
            </a:extLst>
          </p:cNvPr>
          <p:cNvGraphicFramePr>
            <a:graphicFrameLocks noChangeAspect="1"/>
          </p:cNvGraphicFramePr>
          <p:nvPr/>
        </p:nvGraphicFramePr>
        <p:xfrm>
          <a:off x="762000" y="1219200"/>
          <a:ext cx="7924800" cy="3154363"/>
        </p:xfrm>
        <a:graphic>
          <a:graphicData uri="http://schemas.openxmlformats.org/presentationml/2006/ole">
            <mc:AlternateContent xmlns:mc="http://schemas.openxmlformats.org/markup-compatibility/2006">
              <mc:Choice xmlns:v="urn:schemas-microsoft-com:vml" Requires="v">
                <p:oleObj spid="_x0000_s1027" name="Document" r:id="rId3" imgW="7159604" imgH="1890547" progId="Word.Document.12">
                  <p:embed/>
                </p:oleObj>
              </mc:Choice>
              <mc:Fallback>
                <p:oleObj name="Document" r:id="rId3" imgW="7159604" imgH="1890547" progId="Word.Document.12">
                  <p:embed/>
                  <p:pic>
                    <p:nvPicPr>
                      <p:cNvPr id="0" name=""/>
                      <p:cNvPicPr/>
                      <p:nvPr/>
                    </p:nvPicPr>
                    <p:blipFill>
                      <a:blip r:embed="rId4"/>
                      <a:stretch>
                        <a:fillRect/>
                      </a:stretch>
                    </p:blipFill>
                    <p:spPr>
                      <a:xfrm>
                        <a:off x="762000" y="1219200"/>
                        <a:ext cx="7924800" cy="3154363"/>
                      </a:xfrm>
                      <a:prstGeom prst="rect">
                        <a:avLst/>
                      </a:prstGeom>
                    </p:spPr>
                  </p:pic>
                </p:oleObj>
              </mc:Fallback>
            </mc:AlternateContent>
          </a:graphicData>
        </a:graphic>
      </p:graphicFrame>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77322"/>
            <a:ext cx="1362984" cy="619538"/>
          </a:xfrm>
          <a:prstGeom prst="rect">
            <a:avLst/>
          </a:prstGeom>
        </p:spPr>
      </p:pic>
    </p:spTree>
    <p:extLst>
      <p:ext uri="{BB962C8B-B14F-4D97-AF65-F5344CB8AC3E}">
        <p14:creationId xmlns:p14="http://schemas.microsoft.com/office/powerpoint/2010/main" val="90046572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C3CC6A6-A72A-46AD-9FB9-C928AF5B3089}"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108</a:t>
            </a:fld>
            <a:endParaRPr lang="en-US"/>
          </a:p>
        </p:txBody>
      </p:sp>
      <p:sp>
        <p:nvSpPr>
          <p:cNvPr id="7" name="Title 1"/>
          <p:cNvSpPr txBox="1">
            <a:spLocks/>
          </p:cNvSpPr>
          <p:nvPr/>
        </p:nvSpPr>
        <p:spPr>
          <a:xfrm>
            <a:off x="1696278" y="15985"/>
            <a:ext cx="73914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Sessional Question paper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graphicFrame>
        <p:nvGraphicFramePr>
          <p:cNvPr id="3" name="Object 2">
            <a:extLst>
              <a:ext uri="{FF2B5EF4-FFF2-40B4-BE49-F238E27FC236}">
                <a16:creationId xmlns:a16="http://schemas.microsoft.com/office/drawing/2014/main" xmlns="" id="{EFF0260F-2285-2847-4B7B-25961FA8E219}"/>
              </a:ext>
            </a:extLst>
          </p:cNvPr>
          <p:cNvGraphicFramePr>
            <a:graphicFrameLocks noChangeAspect="1"/>
          </p:cNvGraphicFramePr>
          <p:nvPr/>
        </p:nvGraphicFramePr>
        <p:xfrm>
          <a:off x="992188" y="1676400"/>
          <a:ext cx="7159625" cy="2833955"/>
        </p:xfrm>
        <a:graphic>
          <a:graphicData uri="http://schemas.openxmlformats.org/presentationml/2006/ole">
            <mc:AlternateContent xmlns:mc="http://schemas.openxmlformats.org/markup-compatibility/2006">
              <mc:Choice xmlns:v="urn:schemas-microsoft-com:vml" Requires="v">
                <p:oleObj spid="_x0000_s2051" name="Document" r:id="rId3" imgW="7159604" imgH="2287835" progId="Word.Document.12">
                  <p:embed/>
                </p:oleObj>
              </mc:Choice>
              <mc:Fallback>
                <p:oleObj name="Document" r:id="rId3" imgW="7159604" imgH="2287835" progId="Word.Document.12">
                  <p:embed/>
                  <p:pic>
                    <p:nvPicPr>
                      <p:cNvPr id="0" name=""/>
                      <p:cNvPicPr/>
                      <p:nvPr/>
                    </p:nvPicPr>
                    <p:blipFill>
                      <a:blip r:embed="rId4"/>
                      <a:stretch>
                        <a:fillRect/>
                      </a:stretch>
                    </p:blipFill>
                    <p:spPr>
                      <a:xfrm>
                        <a:off x="992188" y="1676400"/>
                        <a:ext cx="7159625" cy="2833955"/>
                      </a:xfrm>
                      <a:prstGeom prst="rect">
                        <a:avLst/>
                      </a:prstGeom>
                    </p:spPr>
                  </p:pic>
                </p:oleObj>
              </mc:Fallback>
            </mc:AlternateContent>
          </a:graphicData>
        </a:graphic>
      </p:graphicFrame>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13" y="133865"/>
            <a:ext cx="1362984" cy="619538"/>
          </a:xfrm>
          <a:prstGeom prst="rect">
            <a:avLst/>
          </a:prstGeom>
        </p:spPr>
      </p:pic>
    </p:spTree>
    <p:extLst>
      <p:ext uri="{BB962C8B-B14F-4D97-AF65-F5344CB8AC3E}">
        <p14:creationId xmlns:p14="http://schemas.microsoft.com/office/powerpoint/2010/main" val="362968441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F232111-ED2F-43FA-B4E9-D1C797B9DD7A}"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109</a:t>
            </a:fld>
            <a:endParaRPr lang="en-US"/>
          </a:p>
        </p:txBody>
      </p:sp>
      <p:sp>
        <p:nvSpPr>
          <p:cNvPr id="7" name="Title 1"/>
          <p:cNvSpPr txBox="1">
            <a:spLocks/>
          </p:cNvSpPr>
          <p:nvPr/>
        </p:nvSpPr>
        <p:spPr>
          <a:xfrm>
            <a:off x="1577009" y="15985"/>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End Semester Question paper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20" name="Picture 19">
            <a:extLst>
              <a:ext uri="{FF2B5EF4-FFF2-40B4-BE49-F238E27FC236}">
                <a16:creationId xmlns:a16="http://schemas.microsoft.com/office/drawing/2014/main" xmlns="" id="{F5B23CAF-EEAF-4937-9004-AED2140EA4AE}"/>
              </a:ext>
            </a:extLst>
          </p:cNvPr>
          <p:cNvPicPr>
            <a:picLocks noChangeAspect="1"/>
          </p:cNvPicPr>
          <p:nvPr/>
        </p:nvPicPr>
        <p:blipFill>
          <a:blip r:embed="rId2"/>
          <a:stretch>
            <a:fillRect/>
          </a:stretch>
        </p:blipFill>
        <p:spPr>
          <a:xfrm>
            <a:off x="1238078" y="1419121"/>
            <a:ext cx="6667843" cy="4019757"/>
          </a:xfrm>
          <a:prstGeom prst="rect">
            <a:avLst/>
          </a:prstGeom>
        </p:spPr>
      </p:pic>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77322"/>
            <a:ext cx="1362984" cy="619538"/>
          </a:xfrm>
          <a:prstGeom prst="rect">
            <a:avLst/>
          </a:prstGeom>
        </p:spPr>
      </p:pic>
    </p:spTree>
    <p:extLst>
      <p:ext uri="{BB962C8B-B14F-4D97-AF65-F5344CB8AC3E}">
        <p14:creationId xmlns:p14="http://schemas.microsoft.com/office/powerpoint/2010/main" val="1109474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5C3D84C-DEDE-4886-A018-8CC2D47BBB4C}"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11</a:t>
            </a:fld>
            <a:endParaRPr lang="en-US"/>
          </a:p>
        </p:txBody>
      </p:sp>
      <p:sp>
        <p:nvSpPr>
          <p:cNvPr id="7" name="Title 1"/>
          <p:cNvSpPr txBox="1">
            <a:spLocks/>
          </p:cNvSpPr>
          <p:nvPr/>
        </p:nvSpPr>
        <p:spPr>
          <a:xfrm>
            <a:off x="1828800" y="1"/>
            <a:ext cx="7162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Course</a:t>
            </a:r>
            <a:r>
              <a:rPr kumimoji="0" lang="en-US" sz="2400" b="0" i="0" u="none" strike="noStrike" kern="1200" cap="none" spc="0" normalizeH="0" noProof="0" dirty="0">
                <a:ln>
                  <a:noFill/>
                </a:ln>
                <a:solidFill>
                  <a:schemeClr val="dk1"/>
                </a:solidFill>
                <a:effectLst/>
                <a:uLnTx/>
                <a:uFillTx/>
                <a:latin typeface="+mn-lt"/>
                <a:ea typeface="+mn-ea"/>
                <a:cs typeface="+mn-cs"/>
              </a:rPr>
              <a:t> Outcomes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graphicFrame>
        <p:nvGraphicFramePr>
          <p:cNvPr id="8" name="Table 7">
            <a:extLst>
              <a:ext uri="{FF2B5EF4-FFF2-40B4-BE49-F238E27FC236}">
                <a16:creationId xmlns:a16="http://schemas.microsoft.com/office/drawing/2014/main" xmlns="" id="{332A1A38-7F63-1547-6E2E-70B2570A608F}"/>
              </a:ext>
            </a:extLst>
          </p:cNvPr>
          <p:cNvGraphicFramePr>
            <a:graphicFrameLocks noGrp="1"/>
          </p:cNvGraphicFramePr>
          <p:nvPr>
            <p:extLst>
              <p:ext uri="{D42A27DB-BD31-4B8C-83A1-F6EECF244321}">
                <p14:modId xmlns:p14="http://schemas.microsoft.com/office/powerpoint/2010/main" val="1939160417"/>
              </p:ext>
            </p:extLst>
          </p:nvPr>
        </p:nvGraphicFramePr>
        <p:xfrm>
          <a:off x="457200" y="805802"/>
          <a:ext cx="8305800" cy="5467330"/>
        </p:xfrm>
        <a:graphic>
          <a:graphicData uri="http://schemas.openxmlformats.org/drawingml/2006/table">
            <a:tbl>
              <a:tblPr firstRow="1" firstCol="1" bandRow="1">
                <a:tableStyleId>{5C22544A-7EE6-4342-B048-85BDC9FD1C3A}</a:tableStyleId>
              </a:tblPr>
              <a:tblGrid>
                <a:gridCol w="731265">
                  <a:extLst>
                    <a:ext uri="{9D8B030D-6E8A-4147-A177-3AD203B41FA5}">
                      <a16:colId xmlns:a16="http://schemas.microsoft.com/office/drawing/2014/main" xmlns="" val="2461581847"/>
                    </a:ext>
                  </a:extLst>
                </a:gridCol>
                <a:gridCol w="4685999">
                  <a:extLst>
                    <a:ext uri="{9D8B030D-6E8A-4147-A177-3AD203B41FA5}">
                      <a16:colId xmlns:a16="http://schemas.microsoft.com/office/drawing/2014/main" xmlns="" val="1042118414"/>
                    </a:ext>
                  </a:extLst>
                </a:gridCol>
                <a:gridCol w="2888536">
                  <a:extLst>
                    <a:ext uri="{9D8B030D-6E8A-4147-A177-3AD203B41FA5}">
                      <a16:colId xmlns:a16="http://schemas.microsoft.com/office/drawing/2014/main" xmlns="" val="1103444251"/>
                    </a:ext>
                  </a:extLst>
                </a:gridCol>
              </a:tblGrid>
              <a:tr h="1155718">
                <a:tc>
                  <a:txBody>
                    <a:bodyPr/>
                    <a:lstStyle/>
                    <a:p>
                      <a:pPr marL="0" marR="0" algn="ctr">
                        <a:lnSpc>
                          <a:spcPct val="115000"/>
                        </a:lnSpc>
                        <a:spcBef>
                          <a:spcPts val="0"/>
                        </a:spcBef>
                        <a:spcAft>
                          <a:spcPts val="0"/>
                        </a:spcAft>
                      </a:pPr>
                      <a:r>
                        <a:rPr lang="en-US" sz="1800">
                          <a:effectLst/>
                        </a:rPr>
                        <a:t> </a:t>
                      </a:r>
                    </a:p>
                    <a:p>
                      <a:pPr marL="0" marR="0" algn="ctr">
                        <a:lnSpc>
                          <a:spcPct val="115000"/>
                        </a:lnSpc>
                        <a:spcBef>
                          <a:spcPts val="0"/>
                        </a:spcBef>
                        <a:spcAft>
                          <a:spcPts val="0"/>
                        </a:spcAft>
                      </a:pPr>
                      <a:r>
                        <a:rPr lang="en-US" sz="1800">
                          <a:effectLst/>
                        </a:rPr>
                        <a:t>CO 1</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715"/>
                        </a:spcBef>
                        <a:spcAft>
                          <a:spcPts val="0"/>
                        </a:spcAft>
                      </a:pPr>
                      <a:r>
                        <a:rPr lang="en-US" sz="1800">
                          <a:effectLst/>
                        </a:rPr>
                        <a:t>Develop an understanding of digital and social media marketing practices.</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715"/>
                        </a:spcBef>
                        <a:spcAft>
                          <a:spcPts val="0"/>
                        </a:spcAft>
                      </a:pPr>
                      <a:r>
                        <a:rPr lang="en-US" sz="1800">
                          <a:effectLst/>
                        </a:rPr>
                        <a:t>Knowledge (K2), Remembering (K1) </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400262696"/>
                  </a:ext>
                </a:extLst>
              </a:tr>
              <a:tr h="844460">
                <a:tc>
                  <a:txBody>
                    <a:bodyPr/>
                    <a:lstStyle/>
                    <a:p>
                      <a:pPr marL="0" marR="0" algn="ctr">
                        <a:lnSpc>
                          <a:spcPct val="115000"/>
                        </a:lnSpc>
                        <a:spcBef>
                          <a:spcPts val="0"/>
                        </a:spcBef>
                        <a:spcAft>
                          <a:spcPts val="0"/>
                        </a:spcAft>
                      </a:pPr>
                      <a:r>
                        <a:rPr lang="en-US" sz="1800">
                          <a:effectLst/>
                        </a:rPr>
                        <a:t>CO 2</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197485">
                        <a:lnSpc>
                          <a:spcPct val="105000"/>
                        </a:lnSpc>
                        <a:spcBef>
                          <a:spcPts val="715"/>
                        </a:spcBef>
                        <a:spcAft>
                          <a:spcPts val="0"/>
                        </a:spcAft>
                      </a:pPr>
                      <a:r>
                        <a:rPr lang="en-US" sz="1800">
                          <a:effectLst/>
                        </a:rPr>
                        <a:t>Develop understanding of the social media platforms</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715"/>
                        </a:spcBef>
                        <a:spcAft>
                          <a:spcPts val="0"/>
                        </a:spcAft>
                      </a:pPr>
                      <a:r>
                        <a:rPr lang="en-US" sz="1800">
                          <a:effectLst/>
                        </a:rPr>
                        <a:t>Comprehending (K 3)</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1687666344"/>
                  </a:ext>
                </a:extLst>
              </a:tr>
              <a:tr h="687939">
                <a:tc>
                  <a:txBody>
                    <a:bodyPr/>
                    <a:lstStyle/>
                    <a:p>
                      <a:pPr marL="0" marR="0" algn="ctr">
                        <a:lnSpc>
                          <a:spcPct val="115000"/>
                        </a:lnSpc>
                        <a:spcBef>
                          <a:spcPts val="0"/>
                        </a:spcBef>
                        <a:spcAft>
                          <a:spcPts val="0"/>
                        </a:spcAft>
                      </a:pPr>
                      <a:r>
                        <a:rPr lang="en-US" sz="1800">
                          <a:effectLst/>
                        </a:rPr>
                        <a:t>CO 3</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197485" algn="just">
                        <a:lnSpc>
                          <a:spcPct val="105000"/>
                        </a:lnSpc>
                        <a:spcBef>
                          <a:spcPts val="715"/>
                        </a:spcBef>
                        <a:spcAft>
                          <a:spcPts val="0"/>
                        </a:spcAft>
                      </a:pPr>
                      <a:r>
                        <a:rPr lang="en-US" sz="1800">
                          <a:effectLst/>
                        </a:rPr>
                        <a:t>Acquire the skill to acquire and engage consumers online</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715"/>
                        </a:spcBef>
                        <a:spcAft>
                          <a:spcPts val="0"/>
                        </a:spcAft>
                      </a:pPr>
                      <a:r>
                        <a:rPr lang="en-US" sz="1800">
                          <a:effectLst/>
                        </a:rPr>
                        <a:t>Knowledge (K2), Applying (K4)</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942947882"/>
                  </a:ext>
                </a:extLst>
              </a:tr>
              <a:tr h="1857385">
                <a:tc>
                  <a:txBody>
                    <a:bodyPr/>
                    <a:lstStyle/>
                    <a:p>
                      <a:pPr marL="0" marR="0" algn="ctr">
                        <a:lnSpc>
                          <a:spcPct val="115000"/>
                        </a:lnSpc>
                        <a:spcBef>
                          <a:spcPts val="0"/>
                        </a:spcBef>
                        <a:spcAft>
                          <a:spcPts val="0"/>
                        </a:spcAft>
                      </a:pPr>
                      <a:r>
                        <a:rPr lang="en-US" sz="1800">
                          <a:effectLst/>
                        </a:rPr>
                        <a:t>CO 4</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800">
                          <a:effectLst/>
                        </a:rPr>
                        <a:t>Develop	understanding	of	building organizational competency by way of digital marketing practices and cost considerations</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715"/>
                        </a:spcBef>
                        <a:spcAft>
                          <a:spcPts val="0"/>
                        </a:spcAft>
                      </a:pPr>
                      <a:r>
                        <a:rPr lang="en-US" sz="1800">
                          <a:effectLst/>
                        </a:rPr>
                        <a:t>Knowledge (K2), Analyzing (K5)</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490314530"/>
                  </a:ext>
                </a:extLst>
              </a:tr>
              <a:tr h="921828">
                <a:tc>
                  <a:txBody>
                    <a:bodyPr/>
                    <a:lstStyle/>
                    <a:p>
                      <a:pPr marL="0" marR="0">
                        <a:lnSpc>
                          <a:spcPct val="115000"/>
                        </a:lnSpc>
                        <a:spcBef>
                          <a:spcPts val="0"/>
                        </a:spcBef>
                        <a:spcAft>
                          <a:spcPts val="1000"/>
                        </a:spcAft>
                      </a:pPr>
                      <a:r>
                        <a:rPr lang="en-US" sz="1800">
                          <a:effectLst/>
                        </a:rPr>
                        <a:t>CO 5</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200"/>
                        </a:spcBef>
                        <a:spcAft>
                          <a:spcPts val="1000"/>
                        </a:spcAft>
                      </a:pPr>
                      <a:r>
                        <a:rPr lang="en-US" sz="1800">
                          <a:effectLst/>
                        </a:rPr>
                        <a:t>Develop understanding of the latest digital practices for marketing and promotion.</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715"/>
                        </a:spcBef>
                        <a:spcAft>
                          <a:spcPts val="0"/>
                        </a:spcAft>
                      </a:pPr>
                      <a:r>
                        <a:rPr lang="en-US" sz="1800" dirty="0">
                          <a:effectLst/>
                        </a:rPr>
                        <a:t>Knowledge (K2), Applying (K4)</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544691127"/>
                  </a:ext>
                </a:extLst>
              </a:tr>
            </a:tbl>
          </a:graphicData>
        </a:graphic>
      </p:graphicFrame>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8600" y="1"/>
            <a:ext cx="1371600" cy="775037"/>
          </a:xfrm>
          <a:prstGeom prst="rect">
            <a:avLst/>
          </a:prstGeom>
        </p:spPr>
      </p:pic>
    </p:spTree>
    <p:extLst>
      <p:ext uri="{BB962C8B-B14F-4D97-AF65-F5344CB8AC3E}">
        <p14:creationId xmlns:p14="http://schemas.microsoft.com/office/powerpoint/2010/main" val="17770757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F240B58-4360-4A82-AAD3-78F9C553BC26}"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110</a:t>
            </a:fld>
            <a:endParaRPr lang="en-US"/>
          </a:p>
        </p:txBody>
      </p:sp>
      <p:sp>
        <p:nvSpPr>
          <p:cNvPr id="7" name="Title 1"/>
          <p:cNvSpPr txBox="1">
            <a:spLocks/>
          </p:cNvSpPr>
          <p:nvPr/>
        </p:nvSpPr>
        <p:spPr>
          <a:xfrm>
            <a:off x="1752600" y="81669"/>
            <a:ext cx="7317242"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End Semester Question paper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12" name="Picture 11">
            <a:extLst>
              <a:ext uri="{FF2B5EF4-FFF2-40B4-BE49-F238E27FC236}">
                <a16:creationId xmlns:a16="http://schemas.microsoft.com/office/drawing/2014/main" xmlns="" id="{CD99203E-5599-4213-867F-6F7C9078781B}"/>
              </a:ext>
            </a:extLst>
          </p:cNvPr>
          <p:cNvPicPr>
            <a:picLocks noChangeAspect="1"/>
          </p:cNvPicPr>
          <p:nvPr/>
        </p:nvPicPr>
        <p:blipFill>
          <a:blip r:embed="rId2"/>
          <a:stretch>
            <a:fillRect/>
          </a:stretch>
        </p:blipFill>
        <p:spPr>
          <a:xfrm>
            <a:off x="1320633" y="1406421"/>
            <a:ext cx="6502734" cy="4045158"/>
          </a:xfrm>
          <a:prstGeom prst="rect">
            <a:avLst/>
          </a:prstGeom>
        </p:spPr>
      </p:pic>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97625"/>
            <a:ext cx="1362984" cy="619538"/>
          </a:xfrm>
          <a:prstGeom prst="rect">
            <a:avLst/>
          </a:prstGeom>
        </p:spPr>
      </p:pic>
    </p:spTree>
    <p:extLst>
      <p:ext uri="{BB962C8B-B14F-4D97-AF65-F5344CB8AC3E}">
        <p14:creationId xmlns:p14="http://schemas.microsoft.com/office/powerpoint/2010/main" val="352164769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804E2FB-95AA-46B0-8E05-489A2A924927}"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111</a:t>
            </a:fld>
            <a:endParaRPr lang="en-US"/>
          </a:p>
        </p:txBody>
      </p:sp>
      <p:sp>
        <p:nvSpPr>
          <p:cNvPr id="7" name="Title 1"/>
          <p:cNvSpPr txBox="1">
            <a:spLocks/>
          </p:cNvSpPr>
          <p:nvPr/>
        </p:nvSpPr>
        <p:spPr>
          <a:xfrm>
            <a:off x="1676400" y="77322"/>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End Semester Question paper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3" name="Picture 2">
            <a:extLst>
              <a:ext uri="{FF2B5EF4-FFF2-40B4-BE49-F238E27FC236}">
                <a16:creationId xmlns:a16="http://schemas.microsoft.com/office/drawing/2014/main" xmlns="" id="{1FD533A2-9AF9-4DCF-A301-11720D22D6B7}"/>
              </a:ext>
            </a:extLst>
          </p:cNvPr>
          <p:cNvPicPr>
            <a:picLocks noChangeAspect="1"/>
          </p:cNvPicPr>
          <p:nvPr/>
        </p:nvPicPr>
        <p:blipFill>
          <a:blip r:embed="rId2"/>
          <a:stretch>
            <a:fillRect/>
          </a:stretch>
        </p:blipFill>
        <p:spPr>
          <a:xfrm>
            <a:off x="830066" y="725413"/>
            <a:ext cx="6617040" cy="1854295"/>
          </a:xfrm>
          <a:prstGeom prst="rect">
            <a:avLst/>
          </a:prstGeom>
        </p:spPr>
      </p:pic>
      <p:pic>
        <p:nvPicPr>
          <p:cNvPr id="11" name="Picture 10">
            <a:extLst>
              <a:ext uri="{FF2B5EF4-FFF2-40B4-BE49-F238E27FC236}">
                <a16:creationId xmlns:a16="http://schemas.microsoft.com/office/drawing/2014/main" xmlns="" id="{7FAE2173-C64A-4EE6-9CA9-947453D3836A}"/>
              </a:ext>
            </a:extLst>
          </p:cNvPr>
          <p:cNvPicPr>
            <a:picLocks noChangeAspect="1"/>
          </p:cNvPicPr>
          <p:nvPr/>
        </p:nvPicPr>
        <p:blipFill>
          <a:blip r:embed="rId3"/>
          <a:stretch>
            <a:fillRect/>
          </a:stretch>
        </p:blipFill>
        <p:spPr>
          <a:xfrm>
            <a:off x="830066" y="2596832"/>
            <a:ext cx="6420180" cy="3628155"/>
          </a:xfrm>
          <a:prstGeom prst="rect">
            <a:avLst/>
          </a:prstGeom>
        </p:spPr>
      </p:pic>
      <p:pic>
        <p:nvPicPr>
          <p:cNvPr id="12" name="Picture 11"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77322"/>
            <a:ext cx="1362984" cy="619538"/>
          </a:xfrm>
          <a:prstGeom prst="rect">
            <a:avLst/>
          </a:prstGeom>
        </p:spPr>
      </p:pic>
    </p:spTree>
    <p:extLst>
      <p:ext uri="{BB962C8B-B14F-4D97-AF65-F5344CB8AC3E}">
        <p14:creationId xmlns:p14="http://schemas.microsoft.com/office/powerpoint/2010/main" val="315649948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763000" cy="5181600"/>
          </a:xfrm>
        </p:spPr>
        <p:txBody>
          <a:bodyPr>
            <a:normAutofit/>
          </a:bodyPr>
          <a:lstStyle/>
          <a:p>
            <a:pPr>
              <a:buNone/>
            </a:pPr>
            <a:r>
              <a:rPr lang="en-US" sz="1900" dirty="0"/>
              <a:t> </a:t>
            </a:r>
          </a:p>
        </p:txBody>
      </p:sp>
      <p:sp>
        <p:nvSpPr>
          <p:cNvPr id="4" name="Date Placeholder 3"/>
          <p:cNvSpPr>
            <a:spLocks noGrp="1"/>
          </p:cNvSpPr>
          <p:nvPr>
            <p:ph type="dt" sz="half" idx="10"/>
          </p:nvPr>
        </p:nvSpPr>
        <p:spPr/>
        <p:txBody>
          <a:bodyPr/>
          <a:lstStyle/>
          <a:p>
            <a:fld id="{19F9E802-5BB1-4CEE-A036-2B84E7113D3E}"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112</a:t>
            </a:fld>
            <a:endParaRPr lang="en-US"/>
          </a:p>
        </p:txBody>
      </p:sp>
      <p:sp>
        <p:nvSpPr>
          <p:cNvPr id="7" name="Title 1"/>
          <p:cNvSpPr txBox="1">
            <a:spLocks/>
          </p:cNvSpPr>
          <p:nvPr/>
        </p:nvSpPr>
        <p:spPr>
          <a:xfrm>
            <a:off x="1524000" y="43557"/>
            <a:ext cx="7649966" cy="713197"/>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kumimoji="0" lang="en-US" sz="2400" b="0" i="0" u="none" strike="noStrike" kern="1200" cap="none" spc="0" normalizeH="0" baseline="0" noProof="0" dirty="0">
                <a:ln>
                  <a:noFill/>
                </a:ln>
                <a:solidFill>
                  <a:schemeClr val="dk1"/>
                </a:solidFill>
                <a:effectLst/>
                <a:uLnTx/>
                <a:uFillTx/>
                <a:latin typeface="+mn-lt"/>
                <a:ea typeface="+mn-ea"/>
                <a:cs typeface="+mn-cs"/>
              </a:rPr>
              <a:t>Summary</a:t>
            </a:r>
          </a:p>
        </p:txBody>
      </p:sp>
      <p:sp>
        <p:nvSpPr>
          <p:cNvPr id="2" name="Rectangle 1"/>
          <p:cNvSpPr/>
          <p:nvPr/>
        </p:nvSpPr>
        <p:spPr>
          <a:xfrm>
            <a:off x="714375" y="1295400"/>
            <a:ext cx="7734300" cy="4893647"/>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Search Engine Marketing(SEM) &amp; Search Engine Optimization (SEO) Both are online techniques for increasing a brand or product’s visibility to audiences using search engines to find information.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The future of marketing of gamification and apps marketing is about to enter a more challenging territory. Building on the vast increase in consumer power brought on by the digital age marketing is headed towards being on demand not just always on but also always relevant responsive to the consumer desire for marketing that cuts through the noise with pin point delivery.</a:t>
            </a:r>
            <a:r>
              <a:rPr lang="en-US" sz="2400" b="1" dirty="0">
                <a:latin typeface="Times New Roman" panose="02020603050405020304" pitchFamily="18" charset="0"/>
                <a:cs typeface="Times New Roman" panose="02020603050405020304" pitchFamily="18" charset="0"/>
              </a:rPr>
              <a:t>   </a:t>
            </a:r>
          </a:p>
          <a:p>
            <a:endParaRPr lang="en-US" sz="2400" dirty="0"/>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77322"/>
            <a:ext cx="1362984" cy="619538"/>
          </a:xfrm>
          <a:prstGeom prst="rect">
            <a:avLst/>
          </a:prstGeom>
        </p:spPr>
      </p:pic>
    </p:spTree>
    <p:extLst>
      <p:ext uri="{BB962C8B-B14F-4D97-AF65-F5344CB8AC3E}">
        <p14:creationId xmlns:p14="http://schemas.microsoft.com/office/powerpoint/2010/main" val="191937258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3665512-6545-4F15-8453-3DAF4EE86C37}"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113</a:t>
            </a:fld>
            <a:endParaRPr lang="en-US"/>
          </a:p>
        </p:txBody>
      </p:sp>
      <p:sp>
        <p:nvSpPr>
          <p:cNvPr id="7" name="Title 1"/>
          <p:cNvSpPr txBox="1">
            <a:spLocks/>
          </p:cNvSpPr>
          <p:nvPr/>
        </p:nvSpPr>
        <p:spPr>
          <a:xfrm>
            <a:off x="1530626" y="30592"/>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References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9" name="Content Placeholder 8"/>
          <p:cNvSpPr>
            <a:spLocks noGrp="1"/>
          </p:cNvSpPr>
          <p:nvPr>
            <p:ph idx="1"/>
          </p:nvPr>
        </p:nvSpPr>
        <p:spPr>
          <a:xfrm>
            <a:off x="533400" y="1143000"/>
            <a:ext cx="8153400" cy="4493538"/>
          </a:xfrm>
          <a:prstGeom prst="rect">
            <a:avLst/>
          </a:prstGeom>
          <a:noFill/>
        </p:spPr>
        <p:txBody>
          <a:bodyPr wrap="square" lIns="91440" tIns="45720" rIns="91440" bIns="45720">
            <a:spAutoFit/>
          </a:bodyPr>
          <a:lstStyle/>
          <a:p>
            <a:pPr algn="just" fontAlgn="base"/>
            <a:r>
              <a:rPr lang="en-US" sz="2200" dirty="0">
                <a:latin typeface="Times New Roman" panose="02020603050405020304" pitchFamily="18" charset="0"/>
                <a:cs typeface="Times New Roman" panose="02020603050405020304" pitchFamily="18" charset="0"/>
                <a:hlinkClick r:id="rId2"/>
              </a:rPr>
              <a:t>https://www.forbes.com/sites/joshsteimle/2014/09/19/what-is-content-marketing/?sh=7367fd1510b9</a:t>
            </a:r>
            <a:endParaRPr lang="en-US" sz="2200" dirty="0">
              <a:latin typeface="Times New Roman" panose="02020603050405020304" pitchFamily="18" charset="0"/>
              <a:cs typeface="Times New Roman" panose="02020603050405020304" pitchFamily="18" charset="0"/>
            </a:endParaRPr>
          </a:p>
          <a:p>
            <a:pPr algn="just" fontAlgn="base"/>
            <a:r>
              <a:rPr lang="en-US" sz="2200" dirty="0">
                <a:latin typeface="Times New Roman" panose="02020603050405020304" pitchFamily="18" charset="0"/>
                <a:cs typeface="Times New Roman" panose="02020603050405020304" pitchFamily="18" charset="0"/>
                <a:hlinkClick r:id="rId3"/>
              </a:rPr>
              <a:t>https://developers.google.com/search/docs/beginner/seo-starter-guide</a:t>
            </a:r>
            <a:endParaRPr lang="en-US" sz="2200" dirty="0">
              <a:latin typeface="Times New Roman" panose="02020603050405020304" pitchFamily="18" charset="0"/>
              <a:cs typeface="Times New Roman" panose="02020603050405020304" pitchFamily="18" charset="0"/>
            </a:endParaRPr>
          </a:p>
          <a:p>
            <a:pPr algn="just" fontAlgn="base"/>
            <a:r>
              <a:rPr lang="en-US" sz="2200" dirty="0">
                <a:latin typeface="Times New Roman" panose="02020603050405020304" pitchFamily="18" charset="0"/>
                <a:cs typeface="Times New Roman" panose="02020603050405020304" pitchFamily="18" charset="0"/>
                <a:hlinkClick r:id="rId4"/>
              </a:rPr>
              <a:t>https://esputnik.com/en/blog/gamification-digital-marketing-formula-solutions-examples</a:t>
            </a:r>
            <a:endParaRPr lang="en-US" sz="2200" dirty="0">
              <a:latin typeface="Times New Roman" panose="02020603050405020304" pitchFamily="18" charset="0"/>
              <a:cs typeface="Times New Roman" panose="02020603050405020304" pitchFamily="18" charset="0"/>
            </a:endParaRPr>
          </a:p>
          <a:p>
            <a:pPr algn="just" fontAlgn="base"/>
            <a:r>
              <a:rPr lang="en-US" sz="2200" dirty="0">
                <a:latin typeface="Times New Roman" panose="02020603050405020304" pitchFamily="18" charset="0"/>
                <a:cs typeface="Times New Roman" panose="02020603050405020304" pitchFamily="18" charset="0"/>
              </a:rPr>
              <a:t>Vandana, Ahuja; Digital Marketing, Oxford University Press India (November, 2015).</a:t>
            </a:r>
          </a:p>
          <a:p>
            <a:pPr algn="just" fontAlgn="base"/>
            <a:r>
              <a:rPr lang="en-US" sz="2200" dirty="0" err="1">
                <a:latin typeface="Times New Roman" panose="02020603050405020304" pitchFamily="18" charset="0"/>
                <a:cs typeface="Times New Roman" panose="02020603050405020304" pitchFamily="18" charset="0"/>
              </a:rPr>
              <a:t>Moutsy</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Maiti</a:t>
            </a:r>
            <a:r>
              <a:rPr lang="en-US" sz="2200" dirty="0">
                <a:latin typeface="Times New Roman" panose="02020603050405020304" pitchFamily="18" charset="0"/>
                <a:cs typeface="Times New Roman" panose="02020603050405020304" pitchFamily="18" charset="0"/>
              </a:rPr>
              <a:t>: Internet Marketing, Oxford University Press India </a:t>
            </a:r>
          </a:p>
          <a:p>
            <a:pPr algn="just" fontAlgn="base"/>
            <a:r>
              <a:rPr lang="en-US" sz="2200" dirty="0">
                <a:latin typeface="Times New Roman" panose="02020603050405020304" pitchFamily="18" charset="0"/>
                <a:cs typeface="Times New Roman" panose="02020603050405020304" pitchFamily="18" charset="0"/>
              </a:rPr>
              <a:t>Ryan, Damian; Understanding Digital Marketing: marketing strategies for engaging the digital generation; Kogan Page (3rd Edition, 2014). </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13" y="163556"/>
            <a:ext cx="1362984" cy="619538"/>
          </a:xfrm>
          <a:prstGeom prst="rect">
            <a:avLst/>
          </a:prstGeom>
        </p:spPr>
      </p:pic>
    </p:spTree>
    <p:extLst>
      <p:ext uri="{BB962C8B-B14F-4D97-AF65-F5344CB8AC3E}">
        <p14:creationId xmlns:p14="http://schemas.microsoft.com/office/powerpoint/2010/main" val="3242539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14400"/>
            <a:ext cx="8458200" cy="4495800"/>
          </a:xfrm>
        </p:spPr>
        <p:txBody>
          <a:bodyPr>
            <a:noAutofit/>
          </a:bodyPr>
          <a:lstStyle/>
          <a:p>
            <a:pPr>
              <a:buNone/>
            </a:pPr>
            <a:r>
              <a:rPr lang="en-US" sz="2400" dirty="0">
                <a:latin typeface="Times New Roman" panose="02020603050405020304" pitchFamily="18" charset="0"/>
                <a:cs typeface="Times New Roman" panose="02020603050405020304" pitchFamily="18" charset="0"/>
              </a:rPr>
              <a:t>PO1:   Knowledge of Management theories and practices</a:t>
            </a:r>
          </a:p>
          <a:p>
            <a:pPr>
              <a:buNone/>
            </a:pPr>
            <a:r>
              <a:rPr lang="en-US" sz="2400" dirty="0">
                <a:latin typeface="Times New Roman" panose="02020603050405020304" pitchFamily="18" charset="0"/>
                <a:cs typeface="Times New Roman" panose="02020603050405020304" pitchFamily="18" charset="0"/>
              </a:rPr>
              <a:t>	</a:t>
            </a:r>
          </a:p>
          <a:p>
            <a:pPr>
              <a:buNone/>
            </a:pPr>
            <a:r>
              <a:rPr lang="en-US" sz="2400" dirty="0">
                <a:latin typeface="Times New Roman" panose="02020603050405020304" pitchFamily="18" charset="0"/>
                <a:cs typeface="Times New Roman" panose="02020603050405020304" pitchFamily="18" charset="0"/>
              </a:rPr>
              <a:t>PO2:  Analytical &amp; Critical thinking abilities</a:t>
            </a:r>
          </a:p>
          <a:p>
            <a:pPr>
              <a:buNone/>
            </a:pPr>
            <a:r>
              <a:rPr lang="en-US" sz="2400" dirty="0">
                <a:latin typeface="Times New Roman" panose="02020603050405020304" pitchFamily="18" charset="0"/>
                <a:cs typeface="Times New Roman" panose="02020603050405020304" pitchFamily="18" charset="0"/>
              </a:rPr>
              <a:t> 		</a:t>
            </a:r>
          </a:p>
          <a:p>
            <a:pPr>
              <a:buNone/>
            </a:pPr>
            <a:r>
              <a:rPr lang="en-US" sz="2400" dirty="0">
                <a:latin typeface="Times New Roman" panose="02020603050405020304" pitchFamily="18" charset="0"/>
                <a:cs typeface="Times New Roman" panose="02020603050405020304" pitchFamily="18" charset="0"/>
              </a:rPr>
              <a:t>PO3:  Value based leadership</a:t>
            </a:r>
          </a:p>
          <a:p>
            <a:pPr>
              <a:buNone/>
            </a:pPr>
            <a:r>
              <a:rPr lang="en-US" sz="2400" dirty="0">
                <a:latin typeface="Times New Roman" panose="02020603050405020304" pitchFamily="18" charset="0"/>
                <a:cs typeface="Times New Roman" panose="02020603050405020304" pitchFamily="18" charset="0"/>
              </a:rPr>
              <a:t>		</a:t>
            </a:r>
          </a:p>
          <a:p>
            <a:pPr>
              <a:buNone/>
            </a:pPr>
            <a:r>
              <a:rPr lang="en-US" sz="2400" dirty="0">
                <a:latin typeface="Times New Roman" panose="02020603050405020304" pitchFamily="18" charset="0"/>
                <a:cs typeface="Times New Roman" panose="02020603050405020304" pitchFamily="18" charset="0"/>
              </a:rPr>
              <a:t>PO4: Understand, analyze and communicate all aspects of business</a:t>
            </a:r>
          </a:p>
          <a:p>
            <a:pPr>
              <a:buNone/>
            </a:pPr>
            <a:endParaRPr lang="en-US" sz="2400" dirty="0">
              <a:latin typeface="Times New Roman" panose="02020603050405020304" pitchFamily="18" charset="0"/>
              <a:cs typeface="Times New Roman" panose="02020603050405020304" pitchFamily="18" charset="0"/>
            </a:endParaRPr>
          </a:p>
          <a:p>
            <a:pPr>
              <a:buNone/>
            </a:pPr>
            <a:r>
              <a:rPr lang="en-US" sz="2400" dirty="0">
                <a:latin typeface="Times New Roman" panose="02020603050405020304" pitchFamily="18" charset="0"/>
                <a:cs typeface="Times New Roman" panose="02020603050405020304" pitchFamily="18" charset="0"/>
              </a:rPr>
              <a:t>PO5: Achievement of Organizational goals	</a:t>
            </a:r>
          </a:p>
          <a:p>
            <a:endParaRPr lang="en-US" sz="2400" dirty="0"/>
          </a:p>
          <a:p>
            <a:pPr>
              <a:buNone/>
            </a:pPr>
            <a:endParaRPr lang="en-US" sz="2400" dirty="0"/>
          </a:p>
          <a:p>
            <a:pPr>
              <a:buNone/>
            </a:pPr>
            <a:r>
              <a:rPr lang="en-US" sz="2400" dirty="0"/>
              <a:t> </a:t>
            </a:r>
          </a:p>
          <a:p>
            <a:pPr>
              <a:buNone/>
            </a:pPr>
            <a:r>
              <a:rPr lang="en-US" sz="2400" dirty="0"/>
              <a:t>           	</a:t>
            </a:r>
          </a:p>
          <a:p>
            <a:endParaRPr lang="en-US" sz="2400" dirty="0"/>
          </a:p>
          <a:p>
            <a:pPr>
              <a:buNone/>
            </a:pPr>
            <a:endParaRPr lang="en-US" sz="2400" dirty="0">
              <a:latin typeface="Arial" pitchFamily="34" charset="0"/>
              <a:cs typeface="Arial" pitchFamily="34" charset="0"/>
            </a:endParaRPr>
          </a:p>
        </p:txBody>
      </p:sp>
      <p:sp>
        <p:nvSpPr>
          <p:cNvPr id="6" name="Date Placeholder 5"/>
          <p:cNvSpPr>
            <a:spLocks noGrp="1"/>
          </p:cNvSpPr>
          <p:nvPr>
            <p:ph type="dt" sz="half" idx="10"/>
          </p:nvPr>
        </p:nvSpPr>
        <p:spPr/>
        <p:txBody>
          <a:bodyPr/>
          <a:lstStyle/>
          <a:p>
            <a:fld id="{E5D953F9-C948-4EFC-9F89-EE50198A490D}" type="datetime1">
              <a:rPr lang="en-US" smtClean="0"/>
              <a:t>3/6/2025</a:t>
            </a:fld>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12</a:t>
            </a:fld>
            <a:endParaRPr lang="en-US"/>
          </a:p>
        </p:txBody>
      </p:sp>
      <p:sp>
        <p:nvSpPr>
          <p:cNvPr id="8" name="Title 1"/>
          <p:cNvSpPr txBox="1">
            <a:spLocks/>
          </p:cNvSpPr>
          <p:nvPr/>
        </p:nvSpPr>
        <p:spPr>
          <a:xfrm>
            <a:off x="1981200" y="95113"/>
            <a:ext cx="712967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Program</a:t>
            </a:r>
            <a:r>
              <a:rPr kumimoji="0" lang="en-US" sz="2400" b="0" i="0" u="none" strike="noStrike" kern="1200" cap="none" spc="0" normalizeH="0" noProof="0" dirty="0">
                <a:ln>
                  <a:noFill/>
                </a:ln>
                <a:solidFill>
                  <a:schemeClr val="dk1"/>
                </a:solidFill>
                <a:effectLst/>
                <a:uLnTx/>
                <a:uFillTx/>
                <a:latin typeface="+mn-lt"/>
                <a:ea typeface="+mn-ea"/>
                <a:cs typeface="+mn-cs"/>
              </a:rPr>
              <a:t> </a:t>
            </a:r>
            <a:r>
              <a:rPr lang="en-US" sz="2400" dirty="0"/>
              <a:t>Outcomes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10" name="Footer Placeholder 9"/>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200" y="98426"/>
            <a:ext cx="1659808" cy="914400"/>
          </a:xfrm>
          <a:prstGeom prst="rect">
            <a:avLst/>
          </a:prstGeom>
        </p:spPr>
      </p:pic>
    </p:spTree>
    <p:extLst>
      <p:ext uri="{BB962C8B-B14F-4D97-AF65-F5344CB8AC3E}">
        <p14:creationId xmlns:p14="http://schemas.microsoft.com/office/powerpoint/2010/main" val="3874994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4112" y="1004762"/>
            <a:ext cx="8989888" cy="6251825"/>
          </a:xfrm>
        </p:spPr>
        <p:txBody>
          <a:bodyPr>
            <a:normAutofit/>
          </a:bodyPr>
          <a:lstStyle/>
          <a:p>
            <a:pPr>
              <a:buNone/>
            </a:pPr>
            <a:r>
              <a:rPr lang="en-US" sz="1800" b="1" dirty="0"/>
              <a:t>                                      </a:t>
            </a:r>
          </a:p>
          <a:p>
            <a:pPr>
              <a:buNone/>
            </a:pPr>
            <a:r>
              <a:rPr lang="en-US" sz="2000" dirty="0">
                <a:latin typeface="Times New Roman" panose="02020603050405020304" pitchFamily="18" charset="0"/>
                <a:cs typeface="Times New Roman" panose="02020603050405020304" pitchFamily="18" charset="0"/>
              </a:rPr>
              <a:t>            </a:t>
            </a:r>
          </a:p>
          <a:p>
            <a:pPr>
              <a:buNone/>
            </a:pPr>
            <a:endParaRPr lang="en-US" sz="1800" b="1" dirty="0"/>
          </a:p>
          <a:p>
            <a:pPr>
              <a:buNone/>
            </a:pPr>
            <a:endParaRPr lang="en-US" sz="1800" b="1" dirty="0"/>
          </a:p>
          <a:p>
            <a:pPr>
              <a:buNone/>
            </a:pPr>
            <a:endParaRPr lang="en-US" sz="1800" b="1" dirty="0"/>
          </a:p>
          <a:p>
            <a:pPr>
              <a:buNone/>
            </a:pPr>
            <a:endParaRPr lang="en-US" sz="1800" b="1" dirty="0"/>
          </a:p>
          <a:p>
            <a:pPr>
              <a:buNone/>
            </a:pPr>
            <a:endParaRPr lang="en-US" sz="1800" b="1" dirty="0"/>
          </a:p>
          <a:p>
            <a:pPr>
              <a:buNone/>
            </a:pPr>
            <a:endParaRPr lang="en-US" sz="1800" b="1" dirty="0"/>
          </a:p>
          <a:p>
            <a:pPr>
              <a:buNone/>
            </a:pPr>
            <a:endParaRPr lang="en-US" sz="1800" b="1" dirty="0"/>
          </a:p>
          <a:p>
            <a:pPr>
              <a:buNone/>
            </a:pPr>
            <a:r>
              <a:rPr lang="en-US" sz="1800" dirty="0"/>
              <a:t>                                                </a:t>
            </a:r>
          </a:p>
          <a:p>
            <a:pPr>
              <a:buNone/>
            </a:pPr>
            <a:endParaRPr lang="en-US" sz="1800" dirty="0"/>
          </a:p>
          <a:p>
            <a:pPr>
              <a:buNone/>
            </a:pPr>
            <a:r>
              <a:rPr lang="en-US" sz="1800" dirty="0"/>
              <a:t>                                   </a:t>
            </a:r>
          </a:p>
          <a:p>
            <a:pPr>
              <a:buNone/>
            </a:pPr>
            <a:r>
              <a:rPr lang="en-US" sz="1600" dirty="0"/>
              <a:t>                                    </a:t>
            </a:r>
          </a:p>
        </p:txBody>
      </p:sp>
      <p:sp>
        <p:nvSpPr>
          <p:cNvPr id="6" name="Date Placeholder 5"/>
          <p:cNvSpPr>
            <a:spLocks noGrp="1"/>
          </p:cNvSpPr>
          <p:nvPr>
            <p:ph type="dt" sz="half" idx="10"/>
          </p:nvPr>
        </p:nvSpPr>
        <p:spPr/>
        <p:txBody>
          <a:bodyPr/>
          <a:lstStyle/>
          <a:p>
            <a:fld id="{1DD59149-BF13-47EC-A7D8-BB81EFD0E9E7}" type="datetime1">
              <a:rPr lang="en-US" smtClean="0"/>
              <a:t>3/6/2025</a:t>
            </a:fld>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13</a:t>
            </a:fld>
            <a:endParaRPr lang="en-US"/>
          </a:p>
        </p:txBody>
      </p:sp>
      <p:sp>
        <p:nvSpPr>
          <p:cNvPr id="8" name="Title 1"/>
          <p:cNvSpPr txBox="1">
            <a:spLocks/>
          </p:cNvSpPr>
          <p:nvPr/>
        </p:nvSpPr>
        <p:spPr>
          <a:xfrm>
            <a:off x="1981200" y="0"/>
            <a:ext cx="7162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CO-PO  Mapping</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10" name="Footer Placeholder 9"/>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200" y="98426"/>
            <a:ext cx="1659808" cy="914400"/>
          </a:xfrm>
          <a:prstGeom prst="rect">
            <a:avLst/>
          </a:prstGeom>
        </p:spPr>
      </p:pic>
    </p:spTree>
    <p:extLst>
      <p:ext uri="{BB962C8B-B14F-4D97-AF65-F5344CB8AC3E}">
        <p14:creationId xmlns:p14="http://schemas.microsoft.com/office/powerpoint/2010/main" val="35833034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C635DFC-C343-43BD-85CC-B4CF0997B621}" type="datetime1">
              <a:rPr lang="en-US" smtClean="0"/>
              <a:t>3/6/2025</a:t>
            </a:fld>
            <a:endParaRPr lang="en-US"/>
          </a:p>
        </p:txBody>
      </p:sp>
      <p:sp>
        <p:nvSpPr>
          <p:cNvPr id="5" name="Footer Placeholder 4"/>
          <p:cNvSpPr>
            <a:spLocks noGrp="1"/>
          </p:cNvSpPr>
          <p:nvPr>
            <p:ph type="ftr" sz="quarter" idx="11"/>
          </p:nvPr>
        </p:nvSpPr>
        <p:spPr>
          <a:xfrm>
            <a:off x="2362200" y="6356350"/>
            <a:ext cx="49530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14</a:t>
            </a:fld>
            <a:endParaRPr lang="en-US"/>
          </a:p>
        </p:txBody>
      </p:sp>
      <p:sp>
        <p:nvSpPr>
          <p:cNvPr id="7" name="Title 1"/>
          <p:cNvSpPr txBox="1">
            <a:spLocks/>
          </p:cNvSpPr>
          <p:nvPr/>
        </p:nvSpPr>
        <p:spPr>
          <a:xfrm>
            <a:off x="1524000" y="29817"/>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Program Educational Objectives</a:t>
            </a:r>
          </a:p>
        </p:txBody>
      </p:sp>
      <p:sp>
        <p:nvSpPr>
          <p:cNvPr id="10" name="TextBox 9">
            <a:extLst>
              <a:ext uri="{FF2B5EF4-FFF2-40B4-BE49-F238E27FC236}">
                <a16:creationId xmlns:a16="http://schemas.microsoft.com/office/drawing/2014/main" xmlns="" id="{F9D10474-6A24-5D30-EBCD-90FF06638A7E}"/>
              </a:ext>
            </a:extLst>
          </p:cNvPr>
          <p:cNvSpPr txBox="1"/>
          <p:nvPr/>
        </p:nvSpPr>
        <p:spPr>
          <a:xfrm>
            <a:off x="266700" y="681796"/>
            <a:ext cx="8610600" cy="5857116"/>
          </a:xfrm>
          <a:prstGeom prst="rect">
            <a:avLst/>
          </a:prstGeom>
          <a:noFill/>
        </p:spPr>
        <p:txBody>
          <a:bodyPr wrap="square">
            <a:spAutoFit/>
          </a:bodyPr>
          <a:lstStyle/>
          <a:p>
            <a:pPr marL="0" marR="0" lvl="0" indent="0" algn="just" defTabSz="914400" rtl="0" eaLnBrk="0" fontAlgn="base" latinLnBrk="0" hangingPunct="0">
              <a:lnSpc>
                <a:spcPct val="150000"/>
              </a:lnSpc>
              <a:spcBef>
                <a:spcPct val="0"/>
              </a:spcBef>
              <a:spcAft>
                <a:spcPct val="0"/>
              </a:spcAft>
              <a:buClrTx/>
              <a:buSzTx/>
              <a:tabLst/>
            </a:pPr>
            <a:r>
              <a:rPr kumimoji="0" lang="en-US" altLang="en-US" sz="2100" b="1" i="0" u="none" strike="noStrike" cap="none" normalizeH="0" baseline="0" dirty="0">
                <a:ln>
                  <a:noFill/>
                </a:ln>
                <a:solidFill>
                  <a:srgbClr val="212121"/>
                </a:solidFill>
                <a:effectLst/>
              </a:rPr>
              <a:t>PEO 1: </a:t>
            </a:r>
            <a:r>
              <a:rPr kumimoji="0" lang="en-US" altLang="en-US" sz="2100" b="0" i="0" u="none" strike="noStrike" cap="none" normalizeH="0" baseline="0" dirty="0">
                <a:ln>
                  <a:noFill/>
                </a:ln>
                <a:solidFill>
                  <a:srgbClr val="212121"/>
                </a:solidFill>
                <a:effectLst/>
              </a:rPr>
              <a:t>To have an excellent scientific and engineering breadth so as to comprehend, analyze, design and provide sustainable solutions for real-life problems using state-of-the-art technologies.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2100" b="1" i="0" u="none" strike="noStrike" cap="none" normalizeH="0" baseline="0" dirty="0">
                <a:ln>
                  <a:noFill/>
                </a:ln>
                <a:solidFill>
                  <a:srgbClr val="212121"/>
                </a:solidFill>
                <a:effectLst/>
              </a:rPr>
              <a:t>PEO 2: </a:t>
            </a:r>
            <a:r>
              <a:rPr kumimoji="0" lang="en-US" altLang="en-US" sz="2100" b="0" i="0" u="none" strike="noStrike" cap="none" normalizeH="0" baseline="0" dirty="0">
                <a:ln>
                  <a:noFill/>
                </a:ln>
                <a:solidFill>
                  <a:srgbClr val="212121"/>
                </a:solidFill>
                <a:effectLst/>
              </a:rPr>
              <a:t>To have a successful career in industries, to pursue higher studies or to support entrepreneurial endeavors and to face the global challenges.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2100" b="1" i="0" u="none" strike="noStrike" cap="none" normalizeH="0" baseline="0" dirty="0">
                <a:ln>
                  <a:noFill/>
                </a:ln>
                <a:solidFill>
                  <a:srgbClr val="212121"/>
                </a:solidFill>
                <a:effectLst/>
              </a:rPr>
              <a:t>PEO 3: </a:t>
            </a:r>
            <a:r>
              <a:rPr kumimoji="0" lang="en-US" altLang="en-US" sz="2100" b="0" i="0" u="none" strike="noStrike" cap="none" normalizeH="0" baseline="0" dirty="0">
                <a:ln>
                  <a:noFill/>
                </a:ln>
                <a:solidFill>
                  <a:srgbClr val="212121"/>
                </a:solidFill>
                <a:effectLst/>
              </a:rPr>
              <a:t>To have effective communication skills, professional attitude, ethical values and a desire to learn specific knowledge in emerging trends, technologies for research, innovation and product development and contribution to society.</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2100" b="1" i="0" u="none" strike="noStrike" cap="none" normalizeH="0" baseline="0" dirty="0">
                <a:ln>
                  <a:noFill/>
                </a:ln>
                <a:solidFill>
                  <a:srgbClr val="212121"/>
                </a:solidFill>
                <a:effectLst/>
              </a:rPr>
              <a:t>PEO 4: </a:t>
            </a:r>
            <a:r>
              <a:rPr kumimoji="0" lang="en-US" altLang="en-US" sz="2100" b="0" i="0" u="none" strike="noStrike" cap="none" normalizeH="0" baseline="0" dirty="0">
                <a:ln>
                  <a:noFill/>
                </a:ln>
                <a:solidFill>
                  <a:srgbClr val="212121"/>
                </a:solidFill>
                <a:effectLst/>
              </a:rPr>
              <a:t>To have life-long learning for up-skilling and re-skilling for a successful professional career as an engineer, scientist, entrepreneur or bureaucrat for the betterment of the society.</a:t>
            </a:r>
            <a:r>
              <a:rPr kumimoji="0" lang="en-US" altLang="en-US" sz="2100" b="0" i="0" u="none" strike="noStrike" cap="none" normalizeH="0" baseline="0" dirty="0">
                <a:ln>
                  <a:noFill/>
                </a:ln>
                <a:solidFill>
                  <a:schemeClr val="tx1"/>
                </a:solidFill>
                <a:effectLst/>
              </a:rPr>
              <a:t> </a:t>
            </a:r>
          </a:p>
        </p:txBody>
      </p:sp>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 y="98426"/>
            <a:ext cx="1257300" cy="794084"/>
          </a:xfrm>
          <a:prstGeom prst="rect">
            <a:avLst/>
          </a:prstGeom>
        </p:spPr>
      </p:pic>
    </p:spTree>
    <p:extLst>
      <p:ext uri="{BB962C8B-B14F-4D97-AF65-F5344CB8AC3E}">
        <p14:creationId xmlns:p14="http://schemas.microsoft.com/office/powerpoint/2010/main" val="37345793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DE5D5A85-5006-84B7-B80A-1005FA4F860F}"/>
              </a:ext>
            </a:extLst>
          </p:cNvPr>
          <p:cNvSpPr>
            <a:spLocks noGrp="1"/>
          </p:cNvSpPr>
          <p:nvPr>
            <p:ph type="dt" sz="half" idx="10"/>
          </p:nvPr>
        </p:nvSpPr>
        <p:spPr/>
        <p:txBody>
          <a:bodyPr/>
          <a:lstStyle/>
          <a:p>
            <a:fld id="{F866DE26-5B43-4114-9C56-C1BC4EFD1639}" type="datetime1">
              <a:rPr lang="en-US" smtClean="0"/>
              <a:t>3/6/2025</a:t>
            </a:fld>
            <a:endParaRPr lang="en-US"/>
          </a:p>
        </p:txBody>
      </p:sp>
      <p:sp>
        <p:nvSpPr>
          <p:cNvPr id="3" name="Footer Placeholder 2">
            <a:extLst>
              <a:ext uri="{FF2B5EF4-FFF2-40B4-BE49-F238E27FC236}">
                <a16:creationId xmlns:a16="http://schemas.microsoft.com/office/drawing/2014/main" xmlns="" id="{EBAA2958-6658-BE44-C52F-EFF5991A09B3}"/>
              </a:ext>
            </a:extLst>
          </p:cNvPr>
          <p:cNvSpPr>
            <a:spLocks noGrp="1"/>
          </p:cNvSpPr>
          <p:nvPr>
            <p:ph type="ftr" sz="quarter" idx="11"/>
          </p:nvPr>
        </p:nvSpPr>
        <p:spPr/>
        <p:txBody>
          <a:bodyPr/>
          <a:lstStyle/>
          <a:p>
            <a:r>
              <a:rPr lang="en-US"/>
              <a:t>Deepika Sharma           Digital Marketing               Unit 3</a:t>
            </a:r>
            <a:endParaRPr lang="en-US" dirty="0"/>
          </a:p>
        </p:txBody>
      </p:sp>
      <p:sp>
        <p:nvSpPr>
          <p:cNvPr id="4" name="Slide Number Placeholder 3">
            <a:extLst>
              <a:ext uri="{FF2B5EF4-FFF2-40B4-BE49-F238E27FC236}">
                <a16:creationId xmlns:a16="http://schemas.microsoft.com/office/drawing/2014/main" xmlns="" id="{A1B822F7-4D2D-AD75-C9E9-87D1F6A30EEC}"/>
              </a:ext>
            </a:extLst>
          </p:cNvPr>
          <p:cNvSpPr>
            <a:spLocks noGrp="1"/>
          </p:cNvSpPr>
          <p:nvPr>
            <p:ph type="sldNum" sz="quarter" idx="12"/>
          </p:nvPr>
        </p:nvSpPr>
        <p:spPr/>
        <p:txBody>
          <a:bodyPr/>
          <a:lstStyle/>
          <a:p>
            <a:fld id="{B6F15528-21DE-4FAA-801E-634DDDAF4B2B}" type="slidenum">
              <a:rPr lang="en-US" smtClean="0"/>
              <a:pPr/>
              <a:t>15</a:t>
            </a:fld>
            <a:endParaRPr lang="en-US"/>
          </a:p>
        </p:txBody>
      </p:sp>
      <p:sp>
        <p:nvSpPr>
          <p:cNvPr id="7" name="TextBox 6">
            <a:extLst>
              <a:ext uri="{FF2B5EF4-FFF2-40B4-BE49-F238E27FC236}">
                <a16:creationId xmlns:a16="http://schemas.microsoft.com/office/drawing/2014/main" xmlns="" id="{58C4CD0A-0EFD-3F48-8DAC-1086050CBA9E}"/>
              </a:ext>
            </a:extLst>
          </p:cNvPr>
          <p:cNvSpPr txBox="1"/>
          <p:nvPr/>
        </p:nvSpPr>
        <p:spPr>
          <a:xfrm>
            <a:off x="342900" y="803359"/>
            <a:ext cx="8458200" cy="5372368"/>
          </a:xfrm>
          <a:prstGeom prst="rect">
            <a:avLst/>
          </a:prstGeom>
          <a:noFill/>
        </p:spPr>
        <p:txBody>
          <a:bodyPr wrap="square">
            <a:spAutoFit/>
          </a:bodyPr>
          <a:lstStyle/>
          <a:p>
            <a:pPr marL="457200" marR="0" lvl="0" indent="-4572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100" b="0" i="0" u="none" strike="noStrike" cap="none" normalizeH="0" baseline="0" dirty="0">
                <a:ln>
                  <a:noFill/>
                </a:ln>
                <a:solidFill>
                  <a:srgbClr val="212121"/>
                </a:solidFill>
                <a:effectLst/>
                <a:latin typeface="Gilroy"/>
              </a:rPr>
              <a:t>The ability to identify, analyze real world problems and design their ethical solutions using artificial intelligence, robotics, virtual/augmented reality, data analytics, block chain technology, and cloud computing.</a:t>
            </a:r>
          </a:p>
          <a:p>
            <a:pPr marL="457200" marR="0" lvl="0" indent="-4572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100" b="0" i="0" u="none" strike="noStrike" cap="none" normalizeH="0" baseline="0" dirty="0">
                <a:ln>
                  <a:noFill/>
                </a:ln>
                <a:solidFill>
                  <a:srgbClr val="212121"/>
                </a:solidFill>
                <a:effectLst/>
                <a:latin typeface="Gilroy"/>
              </a:rPr>
              <a:t>The ability to design and develop the hardware sensor devices and related interfacing software systems for solving complex engineering problems.</a:t>
            </a:r>
          </a:p>
          <a:p>
            <a:pPr marL="457200" marR="0" lvl="0" indent="-4572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100" b="0" i="0" u="none" strike="noStrike" cap="none" normalizeH="0" baseline="0" dirty="0">
                <a:ln>
                  <a:noFill/>
                </a:ln>
                <a:solidFill>
                  <a:srgbClr val="212121"/>
                </a:solidFill>
                <a:effectLst/>
                <a:latin typeface="Gilroy"/>
              </a:rPr>
              <a:t>The ability to understand inter-disciplinary computing techniques and to apply them in the design of advanced computing.</a:t>
            </a:r>
          </a:p>
          <a:p>
            <a:pPr marL="457200" marR="0" lvl="0" indent="-4572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100" b="0" i="0" u="none" strike="noStrike" cap="none" normalizeH="0" baseline="0" dirty="0">
                <a:ln>
                  <a:noFill/>
                </a:ln>
                <a:solidFill>
                  <a:srgbClr val="212121"/>
                </a:solidFill>
                <a:effectLst/>
                <a:latin typeface="Gilroy"/>
              </a:rPr>
              <a:t>The ability to conduct investigation of complex problems with the help of technical, managerial, leadership qualities, and modern engineering tools provided by industry-sponsored laboratories.</a:t>
            </a:r>
            <a:r>
              <a:rPr kumimoji="0" lang="en-US" altLang="en-US" sz="2100" b="0" i="0" u="none" strike="noStrike" cap="none" normalizeH="0" baseline="0" dirty="0">
                <a:ln>
                  <a:noFill/>
                </a:ln>
                <a:solidFill>
                  <a:schemeClr val="tx1"/>
                </a:solidFill>
                <a:effectLst/>
              </a:rPr>
              <a:t> </a:t>
            </a:r>
            <a:endParaRPr kumimoji="0" lang="en-US" altLang="en-US" sz="2100" b="0" i="0" u="none" strike="noStrike" cap="none" normalizeH="0" baseline="0" dirty="0">
              <a:ln>
                <a:noFill/>
              </a:ln>
              <a:solidFill>
                <a:schemeClr val="tx1"/>
              </a:solidFill>
              <a:effectLst/>
              <a:latin typeface="Arial" panose="020B0604020202020204" pitchFamily="34" charset="0"/>
            </a:endParaRPr>
          </a:p>
        </p:txBody>
      </p:sp>
      <p:sp>
        <p:nvSpPr>
          <p:cNvPr id="9" name="Title 1">
            <a:extLst>
              <a:ext uri="{FF2B5EF4-FFF2-40B4-BE49-F238E27FC236}">
                <a16:creationId xmlns:a16="http://schemas.microsoft.com/office/drawing/2014/main" xmlns="" id="{77C1735D-223C-C966-3994-4A94AC6224DF}"/>
              </a:ext>
            </a:extLst>
          </p:cNvPr>
          <p:cNvSpPr txBox="1">
            <a:spLocks/>
          </p:cNvSpPr>
          <p:nvPr/>
        </p:nvSpPr>
        <p:spPr>
          <a:xfrm>
            <a:off x="1646583" y="89566"/>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Program Specific Objectives</a:t>
            </a:r>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 y="98426"/>
            <a:ext cx="1481146" cy="815974"/>
          </a:xfrm>
          <a:prstGeom prst="rect">
            <a:avLst/>
          </a:prstGeom>
        </p:spPr>
      </p:pic>
    </p:spTree>
    <p:extLst>
      <p:ext uri="{BB962C8B-B14F-4D97-AF65-F5344CB8AC3E}">
        <p14:creationId xmlns:p14="http://schemas.microsoft.com/office/powerpoint/2010/main" val="4044291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1D89286-49F7-4F11-9B1D-1CB97867A6DA}"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latin typeface="Times New Roman" panose="02020603050405020304" pitchFamily="18" charset="0"/>
                <a:cs typeface="Times New Roman" panose="02020603050405020304" pitchFamily="18" charset="0"/>
              </a:rPr>
              <a:t>Deepika Sharma           Digital Marketing               Unit 3</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pPr/>
              <a:t>16</a:t>
            </a:fld>
            <a:endParaRPr lang="en-US"/>
          </a:p>
        </p:txBody>
      </p:sp>
      <p:sp>
        <p:nvSpPr>
          <p:cNvPr id="7" name="Title 1"/>
          <p:cNvSpPr txBox="1">
            <a:spLocks/>
          </p:cNvSpPr>
          <p:nvPr/>
        </p:nvSpPr>
        <p:spPr>
          <a:xfrm>
            <a:off x="1812208" y="131128"/>
            <a:ext cx="7255592"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Result Analysis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3" name="Content Placeholder 2"/>
          <p:cNvSpPr>
            <a:spLocks noGrp="1"/>
          </p:cNvSpPr>
          <p:nvPr>
            <p:ph idx="1"/>
          </p:nvPr>
        </p:nvSpPr>
        <p:spPr>
          <a:xfrm>
            <a:off x="0" y="833492"/>
            <a:ext cx="8229600" cy="4525963"/>
          </a:xfrm>
        </p:spPr>
        <p:txBody>
          <a:bodyPr>
            <a:normAutofit/>
          </a:bodyPr>
          <a:lstStyle/>
          <a:p>
            <a:pPr marL="0" indent="0" algn="just">
              <a:buNone/>
            </a:pPr>
            <a:r>
              <a:rPr lang="en-US" sz="2800" dirty="0">
                <a:latin typeface="Times New Roman" panose="02020603050405020304" pitchFamily="18" charset="0"/>
                <a:cs typeface="Times New Roman" panose="02020603050405020304" pitchFamily="18" charset="0"/>
              </a:rPr>
              <a:t> </a:t>
            </a:r>
          </a:p>
        </p:txBody>
      </p:sp>
      <p:graphicFrame>
        <p:nvGraphicFramePr>
          <p:cNvPr id="9" name="Table 8">
            <a:extLst>
              <a:ext uri="{FF2B5EF4-FFF2-40B4-BE49-F238E27FC236}">
                <a16:creationId xmlns:a16="http://schemas.microsoft.com/office/drawing/2014/main" xmlns="" id="{8DDA320C-BC23-1400-7F77-A451BB7E5D60}"/>
              </a:ext>
            </a:extLst>
          </p:cNvPr>
          <p:cNvGraphicFramePr>
            <a:graphicFrameLocks noGrp="1"/>
          </p:cNvGraphicFramePr>
          <p:nvPr>
            <p:extLst>
              <p:ext uri="{D42A27DB-BD31-4B8C-83A1-F6EECF244321}">
                <p14:modId xmlns:p14="http://schemas.microsoft.com/office/powerpoint/2010/main" val="1957951925"/>
              </p:ext>
            </p:extLst>
          </p:nvPr>
        </p:nvGraphicFramePr>
        <p:xfrm>
          <a:off x="179512" y="1385464"/>
          <a:ext cx="8784975" cy="3186536"/>
        </p:xfrm>
        <a:graphic>
          <a:graphicData uri="http://schemas.openxmlformats.org/drawingml/2006/table">
            <a:tbl>
              <a:tblPr firstRow="1" bandRow="1">
                <a:tableStyleId>{5C22544A-7EE6-4342-B048-85BDC9FD1C3A}</a:tableStyleId>
              </a:tblPr>
              <a:tblGrid>
                <a:gridCol w="1108785">
                  <a:extLst>
                    <a:ext uri="{9D8B030D-6E8A-4147-A177-3AD203B41FA5}">
                      <a16:colId xmlns:a16="http://schemas.microsoft.com/office/drawing/2014/main" xmlns="" val="1617384892"/>
                    </a:ext>
                  </a:extLst>
                </a:gridCol>
                <a:gridCol w="843434">
                  <a:extLst>
                    <a:ext uri="{9D8B030D-6E8A-4147-A177-3AD203B41FA5}">
                      <a16:colId xmlns:a16="http://schemas.microsoft.com/office/drawing/2014/main" xmlns="" val="4289516543"/>
                    </a:ext>
                  </a:extLst>
                </a:gridCol>
                <a:gridCol w="856093">
                  <a:extLst>
                    <a:ext uri="{9D8B030D-6E8A-4147-A177-3AD203B41FA5}">
                      <a16:colId xmlns:a16="http://schemas.microsoft.com/office/drawing/2014/main" xmlns="" val="3318816472"/>
                    </a:ext>
                  </a:extLst>
                </a:gridCol>
                <a:gridCol w="1096123">
                  <a:extLst>
                    <a:ext uri="{9D8B030D-6E8A-4147-A177-3AD203B41FA5}">
                      <a16:colId xmlns:a16="http://schemas.microsoft.com/office/drawing/2014/main" xmlns="" val="2266740253"/>
                    </a:ext>
                  </a:extLst>
                </a:gridCol>
                <a:gridCol w="976108">
                  <a:extLst>
                    <a:ext uri="{9D8B030D-6E8A-4147-A177-3AD203B41FA5}">
                      <a16:colId xmlns:a16="http://schemas.microsoft.com/office/drawing/2014/main" xmlns="" val="3220098045"/>
                    </a:ext>
                  </a:extLst>
                </a:gridCol>
                <a:gridCol w="976108">
                  <a:extLst>
                    <a:ext uri="{9D8B030D-6E8A-4147-A177-3AD203B41FA5}">
                      <a16:colId xmlns:a16="http://schemas.microsoft.com/office/drawing/2014/main" xmlns="" val="2833810563"/>
                    </a:ext>
                  </a:extLst>
                </a:gridCol>
                <a:gridCol w="912101">
                  <a:extLst>
                    <a:ext uri="{9D8B030D-6E8A-4147-A177-3AD203B41FA5}">
                      <a16:colId xmlns:a16="http://schemas.microsoft.com/office/drawing/2014/main" xmlns="" val="2321598048"/>
                    </a:ext>
                  </a:extLst>
                </a:gridCol>
                <a:gridCol w="1040115">
                  <a:extLst>
                    <a:ext uri="{9D8B030D-6E8A-4147-A177-3AD203B41FA5}">
                      <a16:colId xmlns:a16="http://schemas.microsoft.com/office/drawing/2014/main" xmlns="" val="3675056746"/>
                    </a:ext>
                  </a:extLst>
                </a:gridCol>
                <a:gridCol w="976108">
                  <a:extLst>
                    <a:ext uri="{9D8B030D-6E8A-4147-A177-3AD203B41FA5}">
                      <a16:colId xmlns:a16="http://schemas.microsoft.com/office/drawing/2014/main" xmlns="" val="1157482600"/>
                    </a:ext>
                  </a:extLst>
                </a:gridCol>
              </a:tblGrid>
              <a:tr h="1449176">
                <a:tc>
                  <a:txBody>
                    <a:bodyPr/>
                    <a:lstStyle/>
                    <a:p>
                      <a:r>
                        <a:rPr lang="en-IN" sz="1800" b="1" i="0" kern="1200" dirty="0">
                          <a:solidFill>
                            <a:schemeClr val="lt1"/>
                          </a:solidFill>
                          <a:effectLst/>
                          <a:latin typeface="+mn-lt"/>
                          <a:ea typeface="+mn-ea"/>
                          <a:cs typeface="+mn-cs"/>
                        </a:rPr>
                        <a:t>Subject Name &amp; Code</a:t>
                      </a:r>
                      <a:endParaRPr lang="en-IN" dirty="0"/>
                    </a:p>
                  </a:txBody>
                  <a:tcPr/>
                </a:tc>
                <a:tc>
                  <a:txBody>
                    <a:bodyPr/>
                    <a:lstStyle/>
                    <a:p>
                      <a:r>
                        <a:rPr lang="en-IN" sz="1800" b="1" i="0" kern="1200" dirty="0">
                          <a:solidFill>
                            <a:schemeClr val="lt1"/>
                          </a:solidFill>
                          <a:effectLst/>
                          <a:latin typeface="+mn-lt"/>
                          <a:ea typeface="+mn-ea"/>
                          <a:cs typeface="+mn-cs"/>
                        </a:rPr>
                        <a:t>Total No. Of Students</a:t>
                      </a:r>
                      <a:endParaRPr lang="en-IN" dirty="0"/>
                    </a:p>
                  </a:txBody>
                  <a:tcPr/>
                </a:tc>
                <a:tc>
                  <a:txBody>
                    <a:bodyPr/>
                    <a:lstStyle/>
                    <a:p>
                      <a:endParaRPr lang="en-IN" sz="1800" b="1" i="0" kern="1200" dirty="0">
                        <a:solidFill>
                          <a:schemeClr val="lt1"/>
                        </a:solidFill>
                        <a:effectLst/>
                        <a:latin typeface="+mn-lt"/>
                        <a:ea typeface="+mn-ea"/>
                        <a:cs typeface="+mn-cs"/>
                      </a:endParaRPr>
                    </a:p>
                    <a:p>
                      <a:endParaRPr lang="en-IN" sz="1800" b="1" i="0" kern="1200" dirty="0">
                        <a:solidFill>
                          <a:schemeClr val="lt1"/>
                        </a:solidFill>
                        <a:effectLst/>
                        <a:latin typeface="+mn-lt"/>
                        <a:ea typeface="+mn-ea"/>
                        <a:cs typeface="+mn-cs"/>
                      </a:endParaRPr>
                    </a:p>
                    <a:p>
                      <a:r>
                        <a:rPr lang="en-IN" sz="1800" b="1" i="0" kern="1200" dirty="0">
                          <a:solidFill>
                            <a:schemeClr val="lt1"/>
                          </a:solidFill>
                          <a:effectLst/>
                          <a:latin typeface="+mn-lt"/>
                          <a:ea typeface="+mn-ea"/>
                          <a:cs typeface="+mn-cs"/>
                        </a:rPr>
                        <a:t>Pass %</a:t>
                      </a:r>
                      <a:endParaRPr lang="en-IN" dirty="0"/>
                    </a:p>
                  </a:txBody>
                  <a:tcPr/>
                </a:tc>
                <a:tc>
                  <a:txBody>
                    <a:bodyPr/>
                    <a:lstStyle/>
                    <a:p>
                      <a:pPr marL="0" algn="l" fontAlgn="ctr">
                        <a:spcBef>
                          <a:spcPts val="0"/>
                        </a:spcBef>
                        <a:spcAft>
                          <a:spcPts val="0"/>
                        </a:spcAft>
                      </a:pPr>
                      <a:r>
                        <a:rPr lang="en-IN" sz="1800" b="1" dirty="0">
                          <a:solidFill>
                            <a:srgbClr val="FFFFFF"/>
                          </a:solidFill>
                          <a:effectLst/>
                          <a:latin typeface="Calibri" panose="020F0502020204030204" pitchFamily="34" charset="0"/>
                        </a:rPr>
                        <a:t>40&gt;65 (</a:t>
                      </a:r>
                      <a:r>
                        <a:rPr lang="en-IN" sz="1800" b="1" i="0" kern="1200" dirty="0">
                          <a:solidFill>
                            <a:schemeClr val="lt1"/>
                          </a:solidFill>
                          <a:effectLst/>
                          <a:latin typeface="+mn-lt"/>
                          <a:ea typeface="+mn-ea"/>
                          <a:cs typeface="+mn-cs"/>
                        </a:rPr>
                        <a:t>%)</a:t>
                      </a:r>
                      <a:endParaRPr lang="en-IN" sz="1800" dirty="0">
                        <a:effectLst/>
                        <a:latin typeface="Arial" panose="020B0604020202020204" pitchFamily="34" charset="0"/>
                      </a:endParaRPr>
                    </a:p>
                  </a:txBody>
                  <a:tcPr anchor="ct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endParaRPr lang="en-IN" sz="1800" b="1" dirty="0">
                        <a:solidFill>
                          <a:srgbClr val="FFFFFF"/>
                        </a:solidFill>
                        <a:effectLst/>
                        <a:latin typeface="Calibri" panose="020F0502020204030204" pitchFamily="34" charset="0"/>
                      </a:endParaRPr>
                    </a:p>
                    <a:p>
                      <a:pPr marL="0" marR="0" indent="0" algn="l" defTabSz="914400" rtl="0" eaLnBrk="1" fontAlgn="ctr" latinLnBrk="0" hangingPunct="1">
                        <a:lnSpc>
                          <a:spcPct val="100000"/>
                        </a:lnSpc>
                        <a:spcBef>
                          <a:spcPts val="0"/>
                        </a:spcBef>
                        <a:spcAft>
                          <a:spcPts val="0"/>
                        </a:spcAft>
                        <a:buClrTx/>
                        <a:buSzTx/>
                        <a:buFontTx/>
                        <a:buNone/>
                        <a:tabLst/>
                        <a:defRPr/>
                      </a:pPr>
                      <a:r>
                        <a:rPr lang="en-IN" sz="1800" b="1" dirty="0">
                          <a:solidFill>
                            <a:srgbClr val="FFFFFF"/>
                          </a:solidFill>
                          <a:effectLst/>
                          <a:latin typeface="Calibri" panose="020F0502020204030204" pitchFamily="34" charset="0"/>
                        </a:rPr>
                        <a:t>65&gt;75 (</a:t>
                      </a:r>
                      <a:r>
                        <a:rPr lang="en-IN" sz="1800" b="1" i="0" kern="1200" dirty="0">
                          <a:solidFill>
                            <a:schemeClr val="lt1"/>
                          </a:solidFill>
                          <a:effectLst/>
                          <a:latin typeface="+mn-lt"/>
                          <a:ea typeface="+mn-ea"/>
                          <a:cs typeface="+mn-cs"/>
                        </a:rPr>
                        <a:t>%)</a:t>
                      </a:r>
                      <a:endParaRPr lang="en-IN" sz="1800" dirty="0">
                        <a:effectLst/>
                        <a:latin typeface="Arial" panose="020B0604020202020204" pitchFamily="34" charset="0"/>
                      </a:endParaRPr>
                    </a:p>
                    <a:p>
                      <a:pPr marL="0" algn="l" fontAlgn="ctr">
                        <a:spcBef>
                          <a:spcPts val="0"/>
                        </a:spcBef>
                        <a:spcAft>
                          <a:spcPts val="0"/>
                        </a:spcAft>
                      </a:pPr>
                      <a:endParaRPr lang="en-IN" sz="1800" dirty="0">
                        <a:effectLst/>
                        <a:latin typeface="Arial" panose="020B0604020202020204" pitchFamily="34" charset="0"/>
                      </a:endParaRPr>
                    </a:p>
                  </a:txBody>
                  <a:tcPr anchor="ct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IN" sz="1800" b="1" dirty="0">
                          <a:solidFill>
                            <a:srgbClr val="FFFFFF"/>
                          </a:solidFill>
                          <a:effectLst/>
                          <a:latin typeface="Calibri" panose="020F0502020204030204" pitchFamily="34" charset="0"/>
                        </a:rPr>
                        <a:t/>
                      </a:r>
                      <a:br>
                        <a:rPr lang="en-IN" sz="1800" b="1" dirty="0">
                          <a:solidFill>
                            <a:srgbClr val="FFFFFF"/>
                          </a:solidFill>
                          <a:effectLst/>
                          <a:latin typeface="Calibri" panose="020F0502020204030204" pitchFamily="34" charset="0"/>
                        </a:rPr>
                      </a:br>
                      <a:r>
                        <a:rPr lang="en-IN" sz="1800" b="1" dirty="0">
                          <a:solidFill>
                            <a:srgbClr val="FFFFFF"/>
                          </a:solidFill>
                          <a:effectLst/>
                          <a:latin typeface="Calibri" panose="020F0502020204030204" pitchFamily="34" charset="0"/>
                        </a:rPr>
                        <a:t>75&gt;90</a:t>
                      </a:r>
                    </a:p>
                    <a:p>
                      <a:pPr marL="0" marR="0" indent="0" algn="l" defTabSz="914400" rtl="0" eaLnBrk="1" fontAlgn="ctr" latinLnBrk="0" hangingPunct="1">
                        <a:lnSpc>
                          <a:spcPct val="100000"/>
                        </a:lnSpc>
                        <a:spcBef>
                          <a:spcPts val="0"/>
                        </a:spcBef>
                        <a:spcAft>
                          <a:spcPts val="0"/>
                        </a:spcAft>
                        <a:buClrTx/>
                        <a:buSzTx/>
                        <a:buFontTx/>
                        <a:buNone/>
                        <a:tabLst/>
                        <a:defRPr/>
                      </a:pPr>
                      <a:r>
                        <a:rPr lang="en-IN" sz="1800" b="1" dirty="0">
                          <a:solidFill>
                            <a:srgbClr val="FFFFFF"/>
                          </a:solidFill>
                          <a:effectLst/>
                          <a:latin typeface="Calibri" panose="020F0502020204030204" pitchFamily="34" charset="0"/>
                        </a:rPr>
                        <a:t>(</a:t>
                      </a:r>
                      <a:r>
                        <a:rPr lang="en-IN" sz="1800" b="1" i="0" kern="1200" dirty="0">
                          <a:solidFill>
                            <a:schemeClr val="lt1"/>
                          </a:solidFill>
                          <a:effectLst/>
                          <a:latin typeface="+mn-lt"/>
                          <a:ea typeface="+mn-ea"/>
                          <a:cs typeface="+mn-cs"/>
                        </a:rPr>
                        <a:t>%)</a:t>
                      </a:r>
                      <a:endParaRPr lang="en-IN" sz="1800" dirty="0">
                        <a:effectLst/>
                        <a:latin typeface="Arial" panose="020B0604020202020204" pitchFamily="34" charset="0"/>
                      </a:endParaRPr>
                    </a:p>
                    <a:p>
                      <a:pPr marL="0" algn="l" fontAlgn="ctr">
                        <a:spcBef>
                          <a:spcPts val="0"/>
                        </a:spcBef>
                        <a:spcAft>
                          <a:spcPts val="0"/>
                        </a:spcAft>
                      </a:pPr>
                      <a:endParaRPr lang="en-IN" sz="1800" dirty="0">
                        <a:effectLst/>
                        <a:latin typeface="Arial" panose="020B0604020202020204" pitchFamily="34" charset="0"/>
                      </a:endParaRPr>
                    </a:p>
                  </a:txBody>
                  <a:tcPr anchor="ct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endParaRPr lang="en-IN" sz="1800" b="1" dirty="0">
                        <a:solidFill>
                          <a:srgbClr val="FFFFFF"/>
                        </a:solidFill>
                        <a:effectLst/>
                        <a:latin typeface="Calibri" panose="020F0502020204030204" pitchFamily="34" charset="0"/>
                      </a:endParaRPr>
                    </a:p>
                    <a:p>
                      <a:pPr marL="0" marR="0" indent="0" algn="l" defTabSz="914400" rtl="0" eaLnBrk="1" fontAlgn="ctr" latinLnBrk="0" hangingPunct="1">
                        <a:lnSpc>
                          <a:spcPct val="100000"/>
                        </a:lnSpc>
                        <a:spcBef>
                          <a:spcPts val="0"/>
                        </a:spcBef>
                        <a:spcAft>
                          <a:spcPts val="0"/>
                        </a:spcAft>
                        <a:buClrTx/>
                        <a:buSzTx/>
                        <a:buFontTx/>
                        <a:buNone/>
                        <a:tabLst/>
                        <a:defRPr/>
                      </a:pPr>
                      <a:endParaRPr lang="en-IN" sz="1800" b="1" dirty="0">
                        <a:solidFill>
                          <a:srgbClr val="FFFFFF"/>
                        </a:solidFill>
                        <a:effectLst/>
                        <a:latin typeface="Calibri" panose="020F0502020204030204" pitchFamily="34" charset="0"/>
                      </a:endParaRPr>
                    </a:p>
                    <a:p>
                      <a:pPr marL="0" marR="0" indent="0" algn="l" defTabSz="914400" rtl="0" eaLnBrk="1" fontAlgn="ctr" latinLnBrk="0" hangingPunct="1">
                        <a:lnSpc>
                          <a:spcPct val="100000"/>
                        </a:lnSpc>
                        <a:spcBef>
                          <a:spcPts val="0"/>
                        </a:spcBef>
                        <a:spcAft>
                          <a:spcPts val="0"/>
                        </a:spcAft>
                        <a:buClrTx/>
                        <a:buSzTx/>
                        <a:buFontTx/>
                        <a:buNone/>
                        <a:tabLst/>
                        <a:defRPr/>
                      </a:pPr>
                      <a:r>
                        <a:rPr lang="en-IN" sz="1800" b="1" dirty="0">
                          <a:solidFill>
                            <a:srgbClr val="FFFFFF"/>
                          </a:solidFill>
                          <a:effectLst/>
                          <a:latin typeface="Calibri" panose="020F0502020204030204" pitchFamily="34" charset="0"/>
                        </a:rPr>
                        <a:t>90 &amp; Above (</a:t>
                      </a:r>
                      <a:r>
                        <a:rPr lang="en-IN" sz="1800" b="1" i="0" kern="1200" dirty="0">
                          <a:solidFill>
                            <a:schemeClr val="lt1"/>
                          </a:solidFill>
                          <a:effectLst/>
                          <a:latin typeface="+mn-lt"/>
                          <a:ea typeface="+mn-ea"/>
                          <a:cs typeface="+mn-cs"/>
                        </a:rPr>
                        <a:t>%)</a:t>
                      </a:r>
                      <a:endParaRPr lang="en-IN" sz="1800" dirty="0">
                        <a:effectLst/>
                        <a:latin typeface="Arial" panose="020B0604020202020204" pitchFamily="34" charset="0"/>
                      </a:endParaRPr>
                    </a:p>
                    <a:p>
                      <a:pPr marL="0" algn="l" fontAlgn="ctr">
                        <a:spcBef>
                          <a:spcPts val="0"/>
                        </a:spcBef>
                        <a:spcAft>
                          <a:spcPts val="0"/>
                        </a:spcAft>
                      </a:pPr>
                      <a:endParaRPr lang="en-IN" sz="1800" dirty="0">
                        <a:effectLst/>
                        <a:latin typeface="Arial" panose="020B0604020202020204" pitchFamily="34" charset="0"/>
                      </a:endParaRPr>
                    </a:p>
                  </a:txBody>
                  <a:tcPr anchor="ctr"/>
                </a:tc>
                <a:tc>
                  <a:txBody>
                    <a:bodyPr/>
                    <a:lstStyle/>
                    <a:p>
                      <a:pPr marL="0" algn="l" fontAlgn="ctr">
                        <a:spcBef>
                          <a:spcPts val="0"/>
                        </a:spcBef>
                        <a:spcAft>
                          <a:spcPts val="0"/>
                        </a:spcAft>
                      </a:pPr>
                      <a:r>
                        <a:rPr lang="en-IN" sz="1800" b="1">
                          <a:solidFill>
                            <a:srgbClr val="FFFFFF"/>
                          </a:solidFill>
                          <a:effectLst/>
                          <a:latin typeface="Calibri" panose="020F0502020204030204" pitchFamily="34" charset="0"/>
                        </a:rPr>
                        <a:t>Backlog</a:t>
                      </a:r>
                      <a:endParaRPr lang="en-IN" sz="1800">
                        <a:effectLst/>
                        <a:latin typeface="Arial" panose="020B0604020202020204" pitchFamily="34" charset="0"/>
                      </a:endParaRPr>
                    </a:p>
                  </a:txBody>
                  <a:tcPr anchor="ctr"/>
                </a:tc>
                <a:tc>
                  <a:txBody>
                    <a:bodyPr/>
                    <a:lstStyle/>
                    <a:p>
                      <a:pPr marL="0" algn="l" fontAlgn="ctr">
                        <a:spcBef>
                          <a:spcPts val="0"/>
                        </a:spcBef>
                        <a:spcAft>
                          <a:spcPts val="0"/>
                        </a:spcAft>
                      </a:pPr>
                      <a:r>
                        <a:rPr lang="en-IN" sz="1800" b="1" dirty="0">
                          <a:solidFill>
                            <a:srgbClr val="FFFFFF"/>
                          </a:solidFill>
                          <a:effectLst/>
                          <a:latin typeface="Calibri" panose="020F0502020204030204" pitchFamily="34" charset="0"/>
                        </a:rPr>
                        <a:t>Average Marks</a:t>
                      </a:r>
                      <a:endParaRPr lang="en-IN" sz="1800" dirty="0">
                        <a:effectLst/>
                        <a:latin typeface="Arial" panose="020B0604020202020204" pitchFamily="34" charset="0"/>
                      </a:endParaRPr>
                    </a:p>
                  </a:txBody>
                  <a:tcPr anchor="ctr"/>
                </a:tc>
                <a:extLst>
                  <a:ext uri="{0D108BD9-81ED-4DB2-BD59-A6C34878D82A}">
                    <a16:rowId xmlns:a16="http://schemas.microsoft.com/office/drawing/2014/main" xmlns="" val="3401272883"/>
                  </a:ext>
                </a:extLst>
              </a:tr>
              <a:tr h="1449176">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xmlns="" val="544751429"/>
                  </a:ext>
                </a:extLst>
              </a:tr>
            </a:tbl>
          </a:graphicData>
        </a:graphic>
      </p:graphicFrame>
      <p:pic>
        <p:nvPicPr>
          <p:cNvPr id="11" name="Picture 10"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 y="98426"/>
            <a:ext cx="1659808" cy="914400"/>
          </a:xfrm>
          <a:prstGeom prst="rect">
            <a:avLst/>
          </a:prstGeom>
        </p:spPr>
      </p:pic>
    </p:spTree>
    <p:extLst>
      <p:ext uri="{BB962C8B-B14F-4D97-AF65-F5344CB8AC3E}">
        <p14:creationId xmlns:p14="http://schemas.microsoft.com/office/powerpoint/2010/main" val="39332611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133599" y="71570"/>
            <a:ext cx="6986877" cy="762000"/>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dirty="0"/>
              <a:t>End Semester Question Paper Template</a:t>
            </a:r>
          </a:p>
        </p:txBody>
      </p:sp>
      <p:sp>
        <p:nvSpPr>
          <p:cNvPr id="2" name="Date Placeholder 1">
            <a:extLst>
              <a:ext uri="{FF2B5EF4-FFF2-40B4-BE49-F238E27FC236}">
                <a16:creationId xmlns:a16="http://schemas.microsoft.com/office/drawing/2014/main" xmlns="" id="{228D8035-9F33-465F-9D3D-04EFB802E044}"/>
              </a:ext>
            </a:extLst>
          </p:cNvPr>
          <p:cNvSpPr>
            <a:spLocks noGrp="1"/>
          </p:cNvSpPr>
          <p:nvPr>
            <p:ph type="dt" sz="half" idx="10"/>
          </p:nvPr>
        </p:nvSpPr>
        <p:spPr/>
        <p:txBody>
          <a:bodyPr/>
          <a:lstStyle/>
          <a:p>
            <a:fld id="{B36A043C-32E5-491C-96A1-2E2BF4FE3FEC}" type="datetime1">
              <a:rPr lang="en-US" smtClean="0"/>
              <a:t>3/6/2025</a:t>
            </a:fld>
            <a:endParaRPr lang="en-US"/>
          </a:p>
        </p:txBody>
      </p:sp>
      <p:sp>
        <p:nvSpPr>
          <p:cNvPr id="3" name="Footer Placeholder 2">
            <a:extLst>
              <a:ext uri="{FF2B5EF4-FFF2-40B4-BE49-F238E27FC236}">
                <a16:creationId xmlns:a16="http://schemas.microsoft.com/office/drawing/2014/main" xmlns="" id="{877EBB6C-5418-4EB8-B9DA-59B278CB65C5}"/>
              </a:ext>
            </a:extLst>
          </p:cNvPr>
          <p:cNvSpPr>
            <a:spLocks noGrp="1"/>
          </p:cNvSpPr>
          <p:nvPr>
            <p:ph type="ftr" sz="quarter" idx="11"/>
          </p:nvPr>
        </p:nvSpPr>
        <p:spPr>
          <a:xfrm>
            <a:off x="3124200" y="6324600"/>
            <a:ext cx="4267200" cy="396875"/>
          </a:xfrm>
        </p:spPr>
        <p:txBody>
          <a:bodyPr/>
          <a:lstStyle/>
          <a:p>
            <a:r>
              <a:rPr lang="pt-BR"/>
              <a:t>Deepika Sharma           Digital Marketing               Unit 3</a:t>
            </a:r>
            <a:endParaRPr lang="en-US" dirty="0"/>
          </a:p>
        </p:txBody>
      </p:sp>
      <p:sp>
        <p:nvSpPr>
          <p:cNvPr id="5" name="Slide Number Placeholder 4">
            <a:extLst>
              <a:ext uri="{FF2B5EF4-FFF2-40B4-BE49-F238E27FC236}">
                <a16:creationId xmlns:a16="http://schemas.microsoft.com/office/drawing/2014/main" xmlns="" id="{8E71409D-564A-4A45-9735-96A61B8448E5}"/>
              </a:ext>
            </a:extLst>
          </p:cNvPr>
          <p:cNvSpPr>
            <a:spLocks noGrp="1"/>
          </p:cNvSpPr>
          <p:nvPr>
            <p:ph type="sldNum" sz="quarter" idx="12"/>
          </p:nvPr>
        </p:nvSpPr>
        <p:spPr/>
        <p:txBody>
          <a:bodyPr/>
          <a:lstStyle/>
          <a:p>
            <a:fld id="{B6F15528-21DE-4FAA-801E-634DDDAF4B2B}" type="slidenum">
              <a:rPr lang="en-US" smtClean="0"/>
              <a:pPr/>
              <a:t>17</a:t>
            </a:fld>
            <a:endParaRPr lang="en-US"/>
          </a:p>
        </p:txBody>
      </p:sp>
      <p:pic>
        <p:nvPicPr>
          <p:cNvPr id="10" name="Content Placeholder 9" descr="temp1.png"/>
          <p:cNvPicPr>
            <a:picLocks noGrp="1" noChangeAspect="1"/>
          </p:cNvPicPr>
          <p:nvPr>
            <p:ph idx="1"/>
          </p:nvPr>
        </p:nvPicPr>
        <p:blipFill>
          <a:blip r:embed="rId2"/>
          <a:stretch>
            <a:fillRect/>
          </a:stretch>
        </p:blipFill>
        <p:spPr>
          <a:xfrm>
            <a:off x="762000" y="1230445"/>
            <a:ext cx="7619999" cy="5170355"/>
          </a:xfrm>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981200" cy="947268"/>
          </a:xfrm>
          <a:prstGeom prst="rect">
            <a:avLst/>
          </a:prstGeom>
        </p:spPr>
      </p:pic>
    </p:spTree>
    <p:extLst>
      <p:ext uri="{BB962C8B-B14F-4D97-AF65-F5344CB8AC3E}">
        <p14:creationId xmlns:p14="http://schemas.microsoft.com/office/powerpoint/2010/main" val="10831111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209800" y="77975"/>
            <a:ext cx="6934200" cy="762000"/>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End Semester Question Paper Template</a:t>
            </a:r>
          </a:p>
        </p:txBody>
      </p:sp>
      <p:sp>
        <p:nvSpPr>
          <p:cNvPr id="2" name="Date Placeholder 1">
            <a:extLst>
              <a:ext uri="{FF2B5EF4-FFF2-40B4-BE49-F238E27FC236}">
                <a16:creationId xmlns:a16="http://schemas.microsoft.com/office/drawing/2014/main" xmlns="" id="{228D8035-9F33-465F-9D3D-04EFB802E044}"/>
              </a:ext>
            </a:extLst>
          </p:cNvPr>
          <p:cNvSpPr>
            <a:spLocks noGrp="1"/>
          </p:cNvSpPr>
          <p:nvPr>
            <p:ph type="dt" sz="half" idx="10"/>
          </p:nvPr>
        </p:nvSpPr>
        <p:spPr/>
        <p:txBody>
          <a:bodyPr/>
          <a:lstStyle/>
          <a:p>
            <a:fld id="{C4302A73-3356-4ED9-AFC0-4535079331FD}" type="datetime1">
              <a:rPr lang="en-US" smtClean="0"/>
              <a:t>3/6/2025</a:t>
            </a:fld>
            <a:endParaRPr lang="en-US"/>
          </a:p>
        </p:txBody>
      </p:sp>
      <p:sp>
        <p:nvSpPr>
          <p:cNvPr id="3" name="Footer Placeholder 2">
            <a:extLst>
              <a:ext uri="{FF2B5EF4-FFF2-40B4-BE49-F238E27FC236}">
                <a16:creationId xmlns:a16="http://schemas.microsoft.com/office/drawing/2014/main" xmlns="" id="{877EBB6C-5418-4EB8-B9DA-59B278CB65C5}"/>
              </a:ext>
            </a:extLst>
          </p:cNvPr>
          <p:cNvSpPr>
            <a:spLocks noGrp="1"/>
          </p:cNvSpPr>
          <p:nvPr>
            <p:ph type="ftr" sz="quarter" idx="11"/>
          </p:nvPr>
        </p:nvSpPr>
        <p:spPr>
          <a:xfrm>
            <a:off x="3124200" y="6324600"/>
            <a:ext cx="4267200" cy="396875"/>
          </a:xfrm>
        </p:spPr>
        <p:txBody>
          <a:bodyPr/>
          <a:lstStyle/>
          <a:p>
            <a:r>
              <a:rPr lang="pt-BR"/>
              <a:t>Deepika Sharma           Digital Marketing               Unit 3</a:t>
            </a:r>
            <a:endParaRPr lang="en-US" dirty="0"/>
          </a:p>
        </p:txBody>
      </p:sp>
      <p:sp>
        <p:nvSpPr>
          <p:cNvPr id="5" name="Slide Number Placeholder 4">
            <a:extLst>
              <a:ext uri="{FF2B5EF4-FFF2-40B4-BE49-F238E27FC236}">
                <a16:creationId xmlns:a16="http://schemas.microsoft.com/office/drawing/2014/main" xmlns="" id="{8E71409D-564A-4A45-9735-96A61B8448E5}"/>
              </a:ext>
            </a:extLst>
          </p:cNvPr>
          <p:cNvSpPr>
            <a:spLocks noGrp="1"/>
          </p:cNvSpPr>
          <p:nvPr>
            <p:ph type="sldNum" sz="quarter" idx="12"/>
          </p:nvPr>
        </p:nvSpPr>
        <p:spPr/>
        <p:txBody>
          <a:bodyPr/>
          <a:lstStyle/>
          <a:p>
            <a:fld id="{B6F15528-21DE-4FAA-801E-634DDDAF4B2B}" type="slidenum">
              <a:rPr lang="en-US" smtClean="0"/>
              <a:pPr/>
              <a:t>18</a:t>
            </a:fld>
            <a:endParaRPr lang="en-US"/>
          </a:p>
        </p:txBody>
      </p:sp>
      <p:pic>
        <p:nvPicPr>
          <p:cNvPr id="8" name="Content Placeholder 7" descr="temp2.png"/>
          <p:cNvPicPr>
            <a:picLocks noGrp="1" noChangeAspect="1"/>
          </p:cNvPicPr>
          <p:nvPr>
            <p:ph idx="1"/>
          </p:nvPr>
        </p:nvPicPr>
        <p:blipFill>
          <a:blip r:embed="rId2"/>
          <a:stretch>
            <a:fillRect/>
          </a:stretch>
        </p:blipFill>
        <p:spPr>
          <a:xfrm>
            <a:off x="532288" y="1066800"/>
            <a:ext cx="8170846" cy="5105400"/>
          </a:xfrm>
        </p:spPr>
      </p:pic>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9532"/>
            <a:ext cx="2057400" cy="947268"/>
          </a:xfrm>
          <a:prstGeom prst="rect">
            <a:avLst/>
          </a:prstGeom>
        </p:spPr>
      </p:pic>
    </p:spTree>
    <p:extLst>
      <p:ext uri="{BB962C8B-B14F-4D97-AF65-F5344CB8AC3E}">
        <p14:creationId xmlns:p14="http://schemas.microsoft.com/office/powerpoint/2010/main" val="4051495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905000" y="129381"/>
            <a:ext cx="7162800" cy="762000"/>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End Semester Question Paper Template</a:t>
            </a:r>
          </a:p>
        </p:txBody>
      </p:sp>
      <p:sp>
        <p:nvSpPr>
          <p:cNvPr id="2" name="Date Placeholder 1">
            <a:extLst>
              <a:ext uri="{FF2B5EF4-FFF2-40B4-BE49-F238E27FC236}">
                <a16:creationId xmlns:a16="http://schemas.microsoft.com/office/drawing/2014/main" xmlns="" id="{228D8035-9F33-465F-9D3D-04EFB802E044}"/>
              </a:ext>
            </a:extLst>
          </p:cNvPr>
          <p:cNvSpPr>
            <a:spLocks noGrp="1"/>
          </p:cNvSpPr>
          <p:nvPr>
            <p:ph type="dt" sz="half" idx="10"/>
          </p:nvPr>
        </p:nvSpPr>
        <p:spPr/>
        <p:txBody>
          <a:bodyPr/>
          <a:lstStyle/>
          <a:p>
            <a:fld id="{104A52CE-9921-4B1B-8B66-6F55DFBFB9B1}" type="datetime1">
              <a:rPr lang="en-US" smtClean="0"/>
              <a:t>3/6/2025</a:t>
            </a:fld>
            <a:endParaRPr lang="en-US"/>
          </a:p>
        </p:txBody>
      </p:sp>
      <p:sp>
        <p:nvSpPr>
          <p:cNvPr id="3" name="Footer Placeholder 2">
            <a:extLst>
              <a:ext uri="{FF2B5EF4-FFF2-40B4-BE49-F238E27FC236}">
                <a16:creationId xmlns:a16="http://schemas.microsoft.com/office/drawing/2014/main" xmlns="" id="{877EBB6C-5418-4EB8-B9DA-59B278CB65C5}"/>
              </a:ext>
            </a:extLst>
          </p:cNvPr>
          <p:cNvSpPr>
            <a:spLocks noGrp="1"/>
          </p:cNvSpPr>
          <p:nvPr>
            <p:ph type="ftr" sz="quarter" idx="11"/>
          </p:nvPr>
        </p:nvSpPr>
        <p:spPr>
          <a:xfrm>
            <a:off x="3124200" y="6324600"/>
            <a:ext cx="4267200" cy="396875"/>
          </a:xfrm>
        </p:spPr>
        <p:txBody>
          <a:bodyPr/>
          <a:lstStyle/>
          <a:p>
            <a:r>
              <a:rPr lang="pt-BR"/>
              <a:t>Deepika Sharma           Digital Marketing               Unit 3</a:t>
            </a:r>
            <a:endParaRPr lang="en-US" dirty="0"/>
          </a:p>
        </p:txBody>
      </p:sp>
      <p:sp>
        <p:nvSpPr>
          <p:cNvPr id="5" name="Slide Number Placeholder 4">
            <a:extLst>
              <a:ext uri="{FF2B5EF4-FFF2-40B4-BE49-F238E27FC236}">
                <a16:creationId xmlns:a16="http://schemas.microsoft.com/office/drawing/2014/main" xmlns="" id="{8E71409D-564A-4A45-9735-96A61B8448E5}"/>
              </a:ext>
            </a:extLst>
          </p:cNvPr>
          <p:cNvSpPr>
            <a:spLocks noGrp="1"/>
          </p:cNvSpPr>
          <p:nvPr>
            <p:ph type="sldNum" sz="quarter" idx="12"/>
          </p:nvPr>
        </p:nvSpPr>
        <p:spPr/>
        <p:txBody>
          <a:bodyPr/>
          <a:lstStyle/>
          <a:p>
            <a:fld id="{B6F15528-21DE-4FAA-801E-634DDDAF4B2B}" type="slidenum">
              <a:rPr lang="en-US" smtClean="0"/>
              <a:pPr/>
              <a:t>19</a:t>
            </a:fld>
            <a:endParaRPr lang="en-US"/>
          </a:p>
        </p:txBody>
      </p:sp>
      <p:pic>
        <p:nvPicPr>
          <p:cNvPr id="10" name="Content Placeholder 7" descr="temp3.png">
            <a:extLst>
              <a:ext uri="{FF2B5EF4-FFF2-40B4-BE49-F238E27FC236}">
                <a16:creationId xmlns:a16="http://schemas.microsoft.com/office/drawing/2014/main" xmlns="" id="{D50115FD-C447-1465-E7CE-9C3C4EB3A879}"/>
              </a:ext>
            </a:extLst>
          </p:cNvPr>
          <p:cNvPicPr>
            <a:picLocks noGrp="1" noChangeAspect="1"/>
          </p:cNvPicPr>
          <p:nvPr>
            <p:ph idx="1"/>
          </p:nvPr>
        </p:nvPicPr>
        <p:blipFill>
          <a:blip r:embed="rId2"/>
          <a:stretch>
            <a:fillRect/>
          </a:stretch>
        </p:blipFill>
        <p:spPr>
          <a:xfrm>
            <a:off x="762000" y="907256"/>
            <a:ext cx="7619999" cy="5449094"/>
          </a:xfrm>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905000" cy="947268"/>
          </a:xfrm>
          <a:prstGeom prst="rect">
            <a:avLst/>
          </a:prstGeom>
        </p:spPr>
      </p:pic>
    </p:spTree>
    <p:extLst>
      <p:ext uri="{BB962C8B-B14F-4D97-AF65-F5344CB8AC3E}">
        <p14:creationId xmlns:p14="http://schemas.microsoft.com/office/powerpoint/2010/main" val="3145383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56FAA1D-60FB-4572-94A4-F3058D5D9EA4}" type="datetime1">
              <a:rPr lang="en-US" smtClean="0"/>
              <a:t>3/6/2025</a:t>
            </a:fld>
            <a:endParaRPr lang="en-US" dirty="0"/>
          </a:p>
        </p:txBody>
      </p:sp>
      <p:sp>
        <p:nvSpPr>
          <p:cNvPr id="5" name="Footer Placeholder 4"/>
          <p:cNvSpPr>
            <a:spLocks noGrp="1"/>
          </p:cNvSpPr>
          <p:nvPr>
            <p:ph type="ftr" sz="quarter" idx="11"/>
          </p:nvPr>
        </p:nvSpPr>
        <p:spPr>
          <a:xfrm>
            <a:off x="1752600" y="6356350"/>
            <a:ext cx="6400800" cy="365125"/>
          </a:xfrm>
        </p:spPr>
        <p:txBody>
          <a:bodyPr/>
          <a:lstStyle/>
          <a:p>
            <a:r>
              <a:rPr lang="en-US">
                <a:solidFill>
                  <a:schemeClr val="tx1"/>
                </a:solidFill>
              </a:rPr>
              <a:t>Deepika Sharma           Digital Marketing               Unit 3</a:t>
            </a:r>
            <a:endParaRPr lang="en-US" dirty="0">
              <a:solidFill>
                <a:schemeClr val="tx1"/>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pPr/>
              <a:t>2</a:t>
            </a:fld>
            <a:endParaRPr lang="en-US" dirty="0"/>
          </a:p>
        </p:txBody>
      </p:sp>
      <p:sp>
        <p:nvSpPr>
          <p:cNvPr id="7" name="Title 1"/>
          <p:cNvSpPr txBox="1">
            <a:spLocks/>
          </p:cNvSpPr>
          <p:nvPr/>
        </p:nvSpPr>
        <p:spPr>
          <a:xfrm>
            <a:off x="1752600" y="0"/>
            <a:ext cx="73914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latin typeface="+mj-lt"/>
                <a:cs typeface="Times New Roman" pitchFamily="18" charset="0"/>
              </a:rPr>
              <a:t>Index/Content</a:t>
            </a:r>
          </a:p>
        </p:txBody>
      </p:sp>
      <p:graphicFrame>
        <p:nvGraphicFramePr>
          <p:cNvPr id="12" name="Table 11"/>
          <p:cNvGraphicFramePr>
            <a:graphicFrameLocks noGrp="1"/>
          </p:cNvGraphicFramePr>
          <p:nvPr>
            <p:extLst>
              <p:ext uri="{D42A27DB-BD31-4B8C-83A1-F6EECF244321}">
                <p14:modId xmlns:p14="http://schemas.microsoft.com/office/powerpoint/2010/main" val="2484629903"/>
              </p:ext>
            </p:extLst>
          </p:nvPr>
        </p:nvGraphicFramePr>
        <p:xfrm>
          <a:off x="190500" y="1066800"/>
          <a:ext cx="8763000" cy="5191104"/>
        </p:xfrm>
        <a:graphic>
          <a:graphicData uri="http://schemas.openxmlformats.org/drawingml/2006/table">
            <a:tbl>
              <a:tblPr firstRow="1" bandRow="1">
                <a:tableStyleId>{5C22544A-7EE6-4342-B048-85BDC9FD1C3A}</a:tableStyleId>
              </a:tblPr>
              <a:tblGrid>
                <a:gridCol w="1622778">
                  <a:extLst>
                    <a:ext uri="{9D8B030D-6E8A-4147-A177-3AD203B41FA5}">
                      <a16:colId xmlns:a16="http://schemas.microsoft.com/office/drawing/2014/main" xmlns="" val="20000"/>
                    </a:ext>
                  </a:extLst>
                </a:gridCol>
                <a:gridCol w="7140222">
                  <a:extLst>
                    <a:ext uri="{9D8B030D-6E8A-4147-A177-3AD203B41FA5}">
                      <a16:colId xmlns:a16="http://schemas.microsoft.com/office/drawing/2014/main" xmlns="" val="20001"/>
                    </a:ext>
                  </a:extLst>
                </a:gridCol>
              </a:tblGrid>
              <a:tr h="394581">
                <a:tc>
                  <a:txBody>
                    <a:bodyPr/>
                    <a:lstStyle/>
                    <a:p>
                      <a:r>
                        <a:rPr lang="en-US" sz="2000" dirty="0"/>
                        <a:t>S. No.</a:t>
                      </a:r>
                    </a:p>
                  </a:txBody>
                  <a:tcPr/>
                </a:tc>
                <a:tc>
                  <a:txBody>
                    <a:bodyPr/>
                    <a:lstStyle/>
                    <a:p>
                      <a:pPr algn="l"/>
                      <a:r>
                        <a:rPr lang="en-US" sz="2000" dirty="0"/>
                        <a:t>Index</a:t>
                      </a:r>
                    </a:p>
                  </a:txBody>
                  <a:tcPr/>
                </a:tc>
                <a:extLst>
                  <a:ext uri="{0D108BD9-81ED-4DB2-BD59-A6C34878D82A}">
                    <a16:rowId xmlns:a16="http://schemas.microsoft.com/office/drawing/2014/main" xmlns="" val="10000"/>
                  </a:ext>
                </a:extLst>
              </a:tr>
              <a:tr h="769785">
                <a:tc>
                  <a:txBody>
                    <a:bodyPr/>
                    <a:lstStyle/>
                    <a:p>
                      <a:r>
                        <a:rPr lang="en-US" sz="2000" b="0" dirty="0">
                          <a:latin typeface="Times New Roman" pitchFamily="18" charset="0"/>
                          <a:cs typeface="Times New Roman" pitchFamily="18" charset="0"/>
                        </a:rPr>
                        <a:t>1.</a:t>
                      </a:r>
                    </a:p>
                  </a:txBody>
                  <a:tcPr/>
                </a:tc>
                <a:tc>
                  <a:txBody>
                    <a:bodyPr/>
                    <a:lstStyle/>
                    <a:p>
                      <a:pPr algn="l" fontAlgn="ctr"/>
                      <a:r>
                        <a:rPr lang="en-US" sz="2000" b="0" i="0" u="none" strike="noStrike" dirty="0">
                          <a:solidFill>
                            <a:srgbClr val="000000"/>
                          </a:solidFill>
                          <a:latin typeface="+mn-lt"/>
                        </a:rPr>
                        <a:t>Name of Subject with code, Course and Subject Teacher</a:t>
                      </a:r>
                    </a:p>
                  </a:txBody>
                  <a:tcPr marL="9525" marR="9525" marT="9525" marB="0" anchor="ctr"/>
                </a:tc>
                <a:extLst>
                  <a:ext uri="{0D108BD9-81ED-4DB2-BD59-A6C34878D82A}">
                    <a16:rowId xmlns:a16="http://schemas.microsoft.com/office/drawing/2014/main" xmlns="" val="10001"/>
                  </a:ext>
                </a:extLst>
              </a:tr>
              <a:tr h="769785">
                <a:tc>
                  <a:txBody>
                    <a:bodyPr/>
                    <a:lstStyle/>
                    <a:p>
                      <a:r>
                        <a:rPr lang="en-US" sz="2000" b="0" dirty="0">
                          <a:latin typeface="Times New Roman" pitchFamily="18" charset="0"/>
                          <a:cs typeface="Times New Roman" pitchFamily="18" charset="0"/>
                        </a:rPr>
                        <a:t>2.</a:t>
                      </a:r>
                    </a:p>
                  </a:txBody>
                  <a:tcPr/>
                </a:tc>
                <a:tc>
                  <a:txBody>
                    <a:bodyPr/>
                    <a:lstStyle/>
                    <a:p>
                      <a:pPr algn="l" fontAlgn="ctr"/>
                      <a:r>
                        <a:rPr lang="en-US" sz="2000" b="0" i="0" u="none" strike="noStrike" dirty="0">
                          <a:solidFill>
                            <a:srgbClr val="000000"/>
                          </a:solidFill>
                          <a:latin typeface="+mn-lt"/>
                        </a:rPr>
                        <a:t>Brief Introduction of Faculty member with Photograph</a:t>
                      </a:r>
                    </a:p>
                  </a:txBody>
                  <a:tcPr marL="9525" marR="9525" marT="9525" marB="0" anchor="ctr"/>
                </a:tc>
                <a:extLst>
                  <a:ext uri="{0D108BD9-81ED-4DB2-BD59-A6C34878D82A}">
                    <a16:rowId xmlns:a16="http://schemas.microsoft.com/office/drawing/2014/main" xmlns="" val="10002"/>
                  </a:ext>
                </a:extLst>
              </a:tr>
              <a:tr h="465042">
                <a:tc>
                  <a:txBody>
                    <a:bodyPr/>
                    <a:lstStyle/>
                    <a:p>
                      <a:r>
                        <a:rPr lang="en-US" sz="2000" b="0" dirty="0">
                          <a:latin typeface="Times New Roman" pitchFamily="18" charset="0"/>
                          <a:cs typeface="Times New Roman" pitchFamily="18" charset="0"/>
                        </a:rPr>
                        <a:t>3.</a:t>
                      </a:r>
                    </a:p>
                  </a:txBody>
                  <a:tcPr/>
                </a:tc>
                <a:tc>
                  <a:txBody>
                    <a:bodyPr/>
                    <a:lstStyle/>
                    <a:p>
                      <a:pPr algn="l" fontAlgn="ctr"/>
                      <a:r>
                        <a:rPr lang="en-US" sz="2000" b="0" i="0" u="none" strike="noStrike" dirty="0">
                          <a:solidFill>
                            <a:srgbClr val="000000"/>
                          </a:solidFill>
                          <a:latin typeface="+mn-lt"/>
                        </a:rPr>
                        <a:t>Evaluation Scheme</a:t>
                      </a:r>
                    </a:p>
                  </a:txBody>
                  <a:tcPr marL="9525" marR="9525" marT="9525" marB="0" anchor="ctr"/>
                </a:tc>
                <a:extLst>
                  <a:ext uri="{0D108BD9-81ED-4DB2-BD59-A6C34878D82A}">
                    <a16:rowId xmlns:a16="http://schemas.microsoft.com/office/drawing/2014/main" xmlns="" val="10003"/>
                  </a:ext>
                </a:extLst>
              </a:tr>
              <a:tr h="465042">
                <a:tc>
                  <a:txBody>
                    <a:bodyPr/>
                    <a:lstStyle/>
                    <a:p>
                      <a:r>
                        <a:rPr lang="en-US" sz="2000" b="0" dirty="0">
                          <a:latin typeface="Times New Roman" pitchFamily="18" charset="0"/>
                          <a:cs typeface="Times New Roman" pitchFamily="18" charset="0"/>
                        </a:rPr>
                        <a:t>4.</a:t>
                      </a:r>
                    </a:p>
                  </a:txBody>
                  <a:tcPr/>
                </a:tc>
                <a:tc>
                  <a:txBody>
                    <a:bodyPr/>
                    <a:lstStyle/>
                    <a:p>
                      <a:r>
                        <a:rPr lang="en-US" sz="2000" b="0" dirty="0">
                          <a:latin typeface="+mn-lt"/>
                          <a:cs typeface="Times New Roman" pitchFamily="18" charset="0"/>
                        </a:rPr>
                        <a:t>Syllabus</a:t>
                      </a:r>
                    </a:p>
                  </a:txBody>
                  <a:tcPr/>
                </a:tc>
                <a:extLst>
                  <a:ext uri="{0D108BD9-81ED-4DB2-BD59-A6C34878D82A}">
                    <a16:rowId xmlns:a16="http://schemas.microsoft.com/office/drawing/2014/main" xmlns="" val="10004"/>
                  </a:ext>
                </a:extLst>
              </a:tr>
              <a:tr h="465042">
                <a:tc>
                  <a:txBody>
                    <a:bodyPr/>
                    <a:lstStyle/>
                    <a:p>
                      <a:r>
                        <a:rPr lang="en-US" sz="2000" b="0" dirty="0">
                          <a:latin typeface="Times New Roman" pitchFamily="18" charset="0"/>
                          <a:cs typeface="Times New Roman" pitchFamily="18" charset="0"/>
                        </a:rPr>
                        <a:t>5.</a:t>
                      </a:r>
                    </a:p>
                  </a:txBody>
                  <a:tcPr/>
                </a:tc>
                <a:tc>
                  <a:txBody>
                    <a:bodyPr/>
                    <a:lstStyle/>
                    <a:p>
                      <a:r>
                        <a:rPr lang="en-US" sz="2000" dirty="0">
                          <a:latin typeface="+mn-lt"/>
                        </a:rPr>
                        <a:t>Branch wise Application</a:t>
                      </a:r>
                    </a:p>
                  </a:txBody>
                  <a:tcPr/>
                </a:tc>
                <a:extLst>
                  <a:ext uri="{0D108BD9-81ED-4DB2-BD59-A6C34878D82A}">
                    <a16:rowId xmlns:a16="http://schemas.microsoft.com/office/drawing/2014/main" xmlns="" val="10005"/>
                  </a:ext>
                </a:extLst>
              </a:tr>
              <a:tr h="465042">
                <a:tc>
                  <a:txBody>
                    <a:bodyPr/>
                    <a:lstStyle/>
                    <a:p>
                      <a:r>
                        <a:rPr lang="en-US" sz="2000" b="0" dirty="0">
                          <a:latin typeface="Times New Roman" pitchFamily="18" charset="0"/>
                          <a:cs typeface="Times New Roman" pitchFamily="18" charset="0"/>
                        </a:rPr>
                        <a:t>6.</a:t>
                      </a:r>
                    </a:p>
                  </a:txBody>
                  <a:tcPr/>
                </a:tc>
                <a:tc>
                  <a:txBody>
                    <a:bodyPr/>
                    <a:lstStyle/>
                    <a:p>
                      <a:r>
                        <a:rPr lang="en-US" sz="2000" b="0" dirty="0">
                          <a:latin typeface="+mn-lt"/>
                          <a:cs typeface="Times New Roman" pitchFamily="18" charset="0"/>
                        </a:rPr>
                        <a:t>Course Objective(s)</a:t>
                      </a:r>
                    </a:p>
                  </a:txBody>
                  <a:tcPr/>
                </a:tc>
                <a:extLst>
                  <a:ext uri="{0D108BD9-81ED-4DB2-BD59-A6C34878D82A}">
                    <a16:rowId xmlns:a16="http://schemas.microsoft.com/office/drawing/2014/main" xmlns="" val="10006"/>
                  </a:ext>
                </a:extLst>
              </a:tr>
              <a:tr h="465042">
                <a:tc>
                  <a:txBody>
                    <a:bodyPr/>
                    <a:lstStyle/>
                    <a:p>
                      <a:r>
                        <a:rPr lang="en-US" sz="2000" b="0" dirty="0">
                          <a:latin typeface="Times New Roman" pitchFamily="18" charset="0"/>
                          <a:cs typeface="Times New Roman" pitchFamily="18" charset="0"/>
                        </a:rPr>
                        <a:t>7.</a:t>
                      </a:r>
                    </a:p>
                  </a:txBody>
                  <a:tcPr/>
                </a:tc>
                <a:tc>
                  <a:txBody>
                    <a:bodyPr/>
                    <a:lstStyle/>
                    <a:p>
                      <a:r>
                        <a:rPr lang="en-US" sz="2000" b="0" dirty="0">
                          <a:latin typeface="+mn-lt"/>
                          <a:cs typeface="Times New Roman" pitchFamily="18" charset="0"/>
                        </a:rPr>
                        <a:t>Course Outcome(s)</a:t>
                      </a:r>
                    </a:p>
                  </a:txBody>
                  <a:tcPr/>
                </a:tc>
                <a:extLst>
                  <a:ext uri="{0D108BD9-81ED-4DB2-BD59-A6C34878D82A}">
                    <a16:rowId xmlns:a16="http://schemas.microsoft.com/office/drawing/2014/main" xmlns="" val="10007"/>
                  </a:ext>
                </a:extLst>
              </a:tr>
              <a:tr h="465042">
                <a:tc>
                  <a:txBody>
                    <a:bodyPr/>
                    <a:lstStyle/>
                    <a:p>
                      <a:r>
                        <a:rPr lang="en-US" sz="2000" b="0" dirty="0">
                          <a:latin typeface="Times New Roman" pitchFamily="18" charset="0"/>
                          <a:cs typeface="Times New Roman" pitchFamily="18" charset="0"/>
                        </a:rPr>
                        <a:t>8.</a:t>
                      </a:r>
                    </a:p>
                  </a:txBody>
                  <a:tcPr/>
                </a:tc>
                <a:tc>
                  <a:txBody>
                    <a:bodyPr/>
                    <a:lstStyle/>
                    <a:p>
                      <a:r>
                        <a:rPr lang="en-US" sz="2000" b="0" dirty="0">
                          <a:latin typeface="+mn-lt"/>
                          <a:cs typeface="Times New Roman" pitchFamily="18" charset="0"/>
                        </a:rPr>
                        <a:t>Program Outcomes (POs)</a:t>
                      </a:r>
                    </a:p>
                  </a:txBody>
                  <a:tcPr/>
                </a:tc>
                <a:extLst>
                  <a:ext uri="{0D108BD9-81ED-4DB2-BD59-A6C34878D82A}">
                    <a16:rowId xmlns:a16="http://schemas.microsoft.com/office/drawing/2014/main" xmlns="" val="10008"/>
                  </a:ext>
                </a:extLst>
              </a:tr>
              <a:tr h="465042">
                <a:tc>
                  <a:txBody>
                    <a:bodyPr/>
                    <a:lstStyle/>
                    <a:p>
                      <a:r>
                        <a:rPr lang="en-US" sz="2000" b="0" dirty="0">
                          <a:latin typeface="Times New Roman" pitchFamily="18" charset="0"/>
                          <a:cs typeface="Times New Roman" pitchFamily="18" charset="0"/>
                        </a:rPr>
                        <a:t>9.</a:t>
                      </a:r>
                    </a:p>
                  </a:txBody>
                  <a:tcPr/>
                </a:tc>
                <a:tc>
                  <a:txBody>
                    <a:bodyPr/>
                    <a:lstStyle/>
                    <a:p>
                      <a:r>
                        <a:rPr lang="en-US" sz="2000" dirty="0">
                          <a:latin typeface="+mn-lt"/>
                        </a:rPr>
                        <a:t>COs and POs Mapping</a:t>
                      </a:r>
                    </a:p>
                  </a:txBody>
                  <a:tcPr/>
                </a:tc>
                <a:extLst>
                  <a:ext uri="{0D108BD9-81ED-4DB2-BD59-A6C34878D82A}">
                    <a16:rowId xmlns:a16="http://schemas.microsoft.com/office/drawing/2014/main" xmlns="" val="10009"/>
                  </a:ext>
                </a:extLst>
              </a:tr>
            </a:tbl>
          </a:graphicData>
        </a:graphic>
      </p:graphicFrame>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478" y="56321"/>
            <a:ext cx="1599844" cy="6858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F93F7FC-1C2A-41E4-B9F1-D3C4916E1F36}"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20</a:t>
            </a:fld>
            <a:endParaRPr lang="en-US"/>
          </a:p>
        </p:txBody>
      </p:sp>
      <p:sp>
        <p:nvSpPr>
          <p:cNvPr id="7" name="Title 1"/>
          <p:cNvSpPr txBox="1">
            <a:spLocks/>
          </p:cNvSpPr>
          <p:nvPr/>
        </p:nvSpPr>
        <p:spPr>
          <a:xfrm>
            <a:off x="1981200" y="152401"/>
            <a:ext cx="7086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R="0" lvl="0" indent="0" algn="ctr" fontAlgn="auto">
              <a:lnSpc>
                <a:spcPct val="100000"/>
              </a:lnSpc>
              <a:spcBef>
                <a:spcPct val="0"/>
              </a:spcBef>
              <a:spcAft>
                <a:spcPts val="0"/>
              </a:spcAft>
              <a:buClrTx/>
              <a:buSzTx/>
              <a:buFontTx/>
              <a:buNone/>
              <a:tabLst/>
              <a:defRPr/>
            </a:pPr>
            <a:r>
              <a:rPr lang="en-US" sz="2400" dirty="0"/>
              <a:t>Prerequisite and Recap</a:t>
            </a:r>
          </a:p>
        </p:txBody>
      </p:sp>
      <p:graphicFrame>
        <p:nvGraphicFramePr>
          <p:cNvPr id="11" name="Content Placeholder 10">
            <a:extLst>
              <a:ext uri="{FF2B5EF4-FFF2-40B4-BE49-F238E27FC236}">
                <a16:creationId xmlns:a16="http://schemas.microsoft.com/office/drawing/2014/main" xmlns="" id="{604DDCA7-9205-84F6-B5BF-62B0E9852A8A}"/>
              </a:ext>
            </a:extLst>
          </p:cNvPr>
          <p:cNvGraphicFramePr>
            <a:graphicFrameLocks noGrp="1"/>
          </p:cNvGraphicFramePr>
          <p:nvPr>
            <p:ph idx="1"/>
            <p:extLst>
              <p:ext uri="{D42A27DB-BD31-4B8C-83A1-F6EECF244321}">
                <p14:modId xmlns:p14="http://schemas.microsoft.com/office/powerpoint/2010/main" val="2601918223"/>
              </p:ext>
            </p:extLst>
          </p:nvPr>
        </p:nvGraphicFramePr>
        <p:xfrm>
          <a:off x="1178877" y="1844675"/>
          <a:ext cx="6786245" cy="1756569"/>
        </p:xfrm>
        <a:graphic>
          <a:graphicData uri="http://schemas.openxmlformats.org/drawingml/2006/table">
            <a:tbl>
              <a:tblPr firstRow="1" firstCol="1" lastRow="1" lastCol="1" bandRow="1" bandCol="1"/>
              <a:tblGrid>
                <a:gridCol w="6786245">
                  <a:extLst>
                    <a:ext uri="{9D8B030D-6E8A-4147-A177-3AD203B41FA5}">
                      <a16:colId xmlns:a16="http://schemas.microsoft.com/office/drawing/2014/main" xmlns="" val="1304317266"/>
                    </a:ext>
                  </a:extLst>
                </a:gridCol>
              </a:tblGrid>
              <a:tr h="1756569">
                <a:tc>
                  <a:txBody>
                    <a:bodyPr/>
                    <a:lstStyle/>
                    <a:p>
                      <a:pPr marL="67945">
                        <a:lnSpc>
                          <a:spcPts val="1375"/>
                        </a:lnSpc>
                      </a:pPr>
                      <a:endPar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a:lnSpc>
                          <a:spcPts val="1375"/>
                        </a:lnSpc>
                      </a:pPr>
                      <a:endPar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a:lnSpc>
                          <a:spcPts val="1375"/>
                        </a:lnSpc>
                      </a:pPr>
                      <a:endPar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a:lnSpc>
                          <a:spcPts val="1375"/>
                        </a:lnSpc>
                      </a:pPr>
                      <a:endPar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a:lnSpc>
                          <a:spcPts val="1375"/>
                        </a:lnSpc>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Pre-requisites:</a:t>
                      </a:r>
                      <a:r>
                        <a:rPr lang="en-US" sz="20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U</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nderstanding</a:t>
                      </a:r>
                      <a:r>
                        <a:rPr lang="en-US" sz="20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sz="20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Basics</a:t>
                      </a:r>
                      <a:r>
                        <a:rPr lang="en-US" sz="20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sz="2000"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marketing</a:t>
                      </a:r>
                      <a:r>
                        <a:rPr lang="en-US" sz="20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concepts</a:t>
                      </a:r>
                    </a:p>
                    <a:p>
                      <a:pPr marL="67945">
                        <a:lnSpc>
                          <a:spcPts val="1375"/>
                        </a:lnSpc>
                      </a:pPr>
                      <a:endParaRPr lang="en-US"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a:lnSpc>
                          <a:spcPts val="1375"/>
                        </a:lnSpc>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and</a:t>
                      </a:r>
                      <a:r>
                        <a:rPr lang="en-US" sz="20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social</a:t>
                      </a:r>
                      <a:r>
                        <a:rPr lang="en-US" sz="20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media</a:t>
                      </a:r>
                      <a:r>
                        <a:rPr lang="en-US" sz="2000"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platforms</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2599148658"/>
                  </a:ext>
                </a:extLst>
              </a:tr>
            </a:tbl>
          </a:graphicData>
        </a:graphic>
      </p:graphicFrame>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07675"/>
            <a:ext cx="1752600" cy="947268"/>
          </a:xfrm>
          <a:prstGeom prst="rect">
            <a:avLst/>
          </a:prstGeom>
        </p:spPr>
      </p:pic>
    </p:spTree>
    <p:extLst>
      <p:ext uri="{BB962C8B-B14F-4D97-AF65-F5344CB8AC3E}">
        <p14:creationId xmlns:p14="http://schemas.microsoft.com/office/powerpoint/2010/main" val="6033619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48B0CF9-3E02-4076-B459-AEA73AA7AE1F}" type="datetime1">
              <a:rPr lang="en-US" smtClean="0"/>
              <a:t>3/6/2025</a:t>
            </a:fld>
            <a:endParaRPr lang="en-US"/>
          </a:p>
        </p:txBody>
      </p:sp>
      <p:sp>
        <p:nvSpPr>
          <p:cNvPr id="5" name="Footer Placeholder 4"/>
          <p:cNvSpPr>
            <a:spLocks noGrp="1"/>
          </p:cNvSpPr>
          <p:nvPr>
            <p:ph type="ftr" sz="quarter" idx="11"/>
          </p:nvPr>
        </p:nvSpPr>
        <p:spPr>
          <a:xfrm>
            <a:off x="2819400" y="6248400"/>
            <a:ext cx="47244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21</a:t>
            </a:fld>
            <a:endParaRPr lang="en-US"/>
          </a:p>
        </p:txBody>
      </p:sp>
      <p:sp>
        <p:nvSpPr>
          <p:cNvPr id="7" name="Title 1"/>
          <p:cNvSpPr txBox="1">
            <a:spLocks/>
          </p:cNvSpPr>
          <p:nvPr/>
        </p:nvSpPr>
        <p:spPr>
          <a:xfrm>
            <a:off x="1842052" y="94532"/>
            <a:ext cx="7239000" cy="6095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Introduction of the subject</a:t>
            </a:r>
          </a:p>
        </p:txBody>
      </p:sp>
      <p:sp>
        <p:nvSpPr>
          <p:cNvPr id="11" name="TextBox 10">
            <a:extLst>
              <a:ext uri="{FF2B5EF4-FFF2-40B4-BE49-F238E27FC236}">
                <a16:creationId xmlns:a16="http://schemas.microsoft.com/office/drawing/2014/main" xmlns="" id="{26845CD7-DFAB-9E8D-7FA7-4D2F4F8794E2}"/>
              </a:ext>
            </a:extLst>
          </p:cNvPr>
          <p:cNvSpPr txBox="1"/>
          <p:nvPr/>
        </p:nvSpPr>
        <p:spPr>
          <a:xfrm>
            <a:off x="228600" y="869462"/>
            <a:ext cx="8382000" cy="5016758"/>
          </a:xfrm>
          <a:prstGeom prst="rect">
            <a:avLst/>
          </a:prstGeom>
          <a:noFill/>
        </p:spPr>
        <p:txBody>
          <a:bodyPr wrap="square">
            <a:spAutoFit/>
          </a:bodyPr>
          <a:lstStyle/>
          <a:p>
            <a:pPr algn="just"/>
            <a:r>
              <a:rPr lang="en-US" sz="2000" b="0" i="0" dirty="0">
                <a:solidFill>
                  <a:srgbClr val="535E73"/>
                </a:solidFill>
                <a:effectLst/>
                <a:latin typeface="Times New Roman" panose="02020603050405020304" pitchFamily="18" charset="0"/>
                <a:cs typeface="Times New Roman" panose="02020603050405020304" pitchFamily="18" charset="0"/>
              </a:rPr>
              <a:t>The course is designed to make learner conversant with Digital Marketing and proficient in Social Media tools and techniques starting from the fundamentals of digital marketing.</a:t>
            </a:r>
            <a:r>
              <a:rPr lang="en-US" sz="2000" b="0" i="0" dirty="0">
                <a:solidFill>
                  <a:srgbClr val="16192B"/>
                </a:solidFill>
                <a:effectLst/>
                <a:latin typeface="Times New Roman" panose="02020603050405020304" pitchFamily="18" charset="0"/>
                <a:cs typeface="Times New Roman" panose="02020603050405020304" pitchFamily="18" charset="0"/>
              </a:rPr>
              <a:t> </a:t>
            </a:r>
          </a:p>
          <a:p>
            <a:pPr algn="just"/>
            <a:endParaRPr lang="en-US" sz="2000" b="0" i="0" dirty="0">
              <a:solidFill>
                <a:srgbClr val="16192B"/>
              </a:solidFill>
              <a:effectLst/>
              <a:latin typeface="Times New Roman" panose="02020603050405020304" pitchFamily="18" charset="0"/>
              <a:cs typeface="Times New Roman" panose="02020603050405020304" pitchFamily="18" charset="0"/>
            </a:endParaRPr>
          </a:p>
          <a:p>
            <a:pPr algn="just"/>
            <a:r>
              <a:rPr lang="en-US" sz="2000" b="0" i="0" dirty="0">
                <a:solidFill>
                  <a:srgbClr val="16192B"/>
                </a:solidFill>
                <a:effectLst/>
                <a:latin typeface="Times New Roman" panose="02020603050405020304" pitchFamily="18" charset="0"/>
                <a:cs typeface="Times New Roman" panose="02020603050405020304" pitchFamily="18" charset="0"/>
              </a:rPr>
              <a:t>Social media websites and applications allow users to create and exchange user-generated content where people talk, share information, participate and network through technologies such as blogs and social networking sites. </a:t>
            </a:r>
          </a:p>
          <a:p>
            <a:pPr algn="just"/>
            <a:endParaRPr lang="en-US" sz="2000" dirty="0">
              <a:solidFill>
                <a:srgbClr val="16192B"/>
              </a:solidFill>
              <a:latin typeface="Times New Roman" panose="02020603050405020304" pitchFamily="18" charset="0"/>
              <a:cs typeface="Times New Roman" panose="02020603050405020304" pitchFamily="18" charset="0"/>
            </a:endParaRPr>
          </a:p>
          <a:p>
            <a:pPr algn="just"/>
            <a:r>
              <a:rPr lang="en-US" sz="2000" b="0" i="0" dirty="0">
                <a:solidFill>
                  <a:srgbClr val="16192B"/>
                </a:solidFill>
                <a:effectLst/>
                <a:latin typeface="Times New Roman" panose="02020603050405020304" pitchFamily="18" charset="0"/>
                <a:cs typeface="Times New Roman" panose="02020603050405020304" pitchFamily="18" charset="0"/>
              </a:rPr>
              <a:t>Within the last decade, social media has become one of the most powerful sources for news updates, online collaboration, networking, viral marketing and entertainment.</a:t>
            </a:r>
          </a:p>
          <a:p>
            <a:pPr algn="just"/>
            <a:endParaRPr lang="en-US" sz="2000" b="0" i="0" dirty="0">
              <a:solidFill>
                <a:srgbClr val="16192B"/>
              </a:solidFill>
              <a:effectLst/>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hlinkClick r:id="rId2"/>
              </a:rPr>
              <a:t>https://www.youtube.com/watch?v=Xuq6_udbeH0&amp;list=PLi3oNa09iwJRByiNwEJNaZ3XVKcveovzk</a:t>
            </a:r>
            <a:endParaRPr lang="en-US" sz="2000" dirty="0">
              <a:solidFill>
                <a:srgbClr val="16192B"/>
              </a:solidFill>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hlinkClick r:id="rId3"/>
              </a:rPr>
              <a:t>https://www.youtube.com/watch?v=X-pCbWwu50k</a:t>
            </a:r>
            <a:endParaRPr lang="en-US" sz="2000" dirty="0">
              <a:solidFill>
                <a:srgbClr val="16192B"/>
              </a:solidFill>
              <a:latin typeface="Times New Roman" panose="02020603050405020304" pitchFamily="18" charset="0"/>
              <a:cs typeface="Times New Roman" panose="02020603050405020304" pitchFamily="18" charset="0"/>
            </a:endParaRPr>
          </a:p>
          <a:p>
            <a:pPr algn="just"/>
            <a:endParaRPr lang="en-IN" sz="2000" dirty="0">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828800" cy="947268"/>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11E2E1E-9004-43FD-813D-07C4ADB03456}" type="datetime1">
              <a:rPr lang="en-US" smtClean="0"/>
              <a:t>3/6/2025</a:t>
            </a:fld>
            <a:endParaRPr lang="en-US"/>
          </a:p>
        </p:txBody>
      </p:sp>
      <p:sp>
        <p:nvSpPr>
          <p:cNvPr id="5" name="Footer Placeholder 4"/>
          <p:cNvSpPr>
            <a:spLocks noGrp="1"/>
          </p:cNvSpPr>
          <p:nvPr>
            <p:ph type="ftr" sz="quarter" idx="11"/>
          </p:nvPr>
        </p:nvSpPr>
        <p:spPr>
          <a:xfrm>
            <a:off x="2819400" y="6248400"/>
            <a:ext cx="47244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22</a:t>
            </a:fld>
            <a:endParaRPr lang="en-US"/>
          </a:p>
        </p:txBody>
      </p:sp>
      <p:sp>
        <p:nvSpPr>
          <p:cNvPr id="7" name="Title 1"/>
          <p:cNvSpPr txBox="1">
            <a:spLocks/>
          </p:cNvSpPr>
          <p:nvPr/>
        </p:nvSpPr>
        <p:spPr>
          <a:xfrm>
            <a:off x="2209799" y="228601"/>
            <a:ext cx="6924261" cy="6095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Unit Contents</a:t>
            </a:r>
          </a:p>
        </p:txBody>
      </p:sp>
      <p:sp>
        <p:nvSpPr>
          <p:cNvPr id="9" name="Rectangle 8"/>
          <p:cNvSpPr/>
          <p:nvPr/>
        </p:nvSpPr>
        <p:spPr>
          <a:xfrm>
            <a:off x="914400" y="990600"/>
            <a:ext cx="7848600" cy="4939814"/>
          </a:xfrm>
          <a:prstGeom prst="rect">
            <a:avLst/>
          </a:prstGeom>
        </p:spPr>
        <p:txBody>
          <a:bodyPr wrap="square">
            <a:spAutoFit/>
          </a:bodyPr>
          <a:lstStyle/>
          <a:p>
            <a:pPr algn="just">
              <a:lnSpc>
                <a:spcPct val="150000"/>
              </a:lnSpc>
            </a:pPr>
            <a:endParaRPr lang="en-US" sz="2200" dirty="0"/>
          </a:p>
          <a:p>
            <a:pPr marL="457200" indent="-457200">
              <a:lnSpc>
                <a:spcPct val="150000"/>
              </a:lnSpc>
              <a:buFont typeface="+mj-lt"/>
              <a:buAutoNum type="arabicPeriod"/>
            </a:pPr>
            <a:r>
              <a:rPr lang="en-US" sz="2200" dirty="0">
                <a:latin typeface="Times New Roman" panose="02020603050405020304" pitchFamily="18" charset="0"/>
                <a:cs typeface="Times New Roman" panose="02020603050405020304" pitchFamily="18" charset="0"/>
              </a:rPr>
              <a:t>Understanding the relationship between content and branding and its impact on sales. (CO3)</a:t>
            </a:r>
          </a:p>
          <a:p>
            <a:pPr marL="457200" indent="-457200">
              <a:lnSpc>
                <a:spcPct val="150000"/>
              </a:lnSpc>
              <a:buFont typeface="+mj-lt"/>
              <a:buAutoNum type="arabicPeriod"/>
            </a:pPr>
            <a:r>
              <a:rPr lang="en-US" sz="2200" dirty="0">
                <a:latin typeface="Times New Roman" panose="02020603050405020304" pitchFamily="18" charset="0"/>
                <a:cs typeface="Times New Roman" panose="02020603050405020304" pitchFamily="18" charset="0"/>
              </a:rPr>
              <a:t>Search engine marketing, overview of search engine optimization. (SEO) (CO3)</a:t>
            </a:r>
          </a:p>
          <a:p>
            <a:pPr marL="457200" indent="-457200">
              <a:lnSpc>
                <a:spcPct val="150000"/>
              </a:lnSpc>
              <a:buFont typeface="+mj-lt"/>
              <a:buAutoNum type="arabicPeriod"/>
            </a:pPr>
            <a:r>
              <a:rPr lang="en-US" sz="2200" dirty="0">
                <a:latin typeface="Times New Roman" panose="02020603050405020304" pitchFamily="18" charset="0"/>
                <a:cs typeface="Times New Roman" panose="02020603050405020304" pitchFamily="18" charset="0"/>
              </a:rPr>
              <a:t>Mobile marketing, video marketing, and social-media marketing. (CO3)</a:t>
            </a:r>
          </a:p>
          <a:p>
            <a:pPr marL="457200" indent="-457200">
              <a:lnSpc>
                <a:spcPct val="150000"/>
              </a:lnSpc>
              <a:buFont typeface="+mj-lt"/>
              <a:buAutoNum type="arabicPeriod"/>
            </a:pPr>
            <a:r>
              <a:rPr lang="en-US" sz="2200" dirty="0">
                <a:latin typeface="Times New Roman" panose="02020603050405020304" pitchFamily="18" charset="0"/>
                <a:cs typeface="Times New Roman" panose="02020603050405020304" pitchFamily="18" charset="0"/>
              </a:rPr>
              <a:t>Marketing Gamification. (CO3)</a:t>
            </a:r>
          </a:p>
          <a:p>
            <a:pPr marL="457200" indent="-457200">
              <a:lnSpc>
                <a:spcPct val="150000"/>
              </a:lnSpc>
              <a:buFont typeface="+mj-lt"/>
              <a:buAutoNum type="arabicPeriod"/>
            </a:pPr>
            <a:r>
              <a:rPr lang="en-US" sz="2200" dirty="0">
                <a:latin typeface="Times New Roman" panose="02020603050405020304" pitchFamily="18" charset="0"/>
                <a:cs typeface="Times New Roman" panose="02020603050405020304" pitchFamily="18" charset="0"/>
              </a:rPr>
              <a:t>marketing analytic tools to segment, target and position. (CO3)</a:t>
            </a:r>
          </a:p>
          <a:p>
            <a:pPr algn="just">
              <a:lnSpc>
                <a:spcPct val="150000"/>
              </a:lnSpc>
            </a:pPr>
            <a:endParaRPr lang="en-US" sz="1200" dirty="0">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905000" cy="947268"/>
          </a:xfrm>
          <a:prstGeom prst="rect">
            <a:avLst/>
          </a:prstGeom>
        </p:spPr>
      </p:pic>
    </p:spTree>
    <p:extLst>
      <p:ext uri="{BB962C8B-B14F-4D97-AF65-F5344CB8AC3E}">
        <p14:creationId xmlns:p14="http://schemas.microsoft.com/office/powerpoint/2010/main" val="17235283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838200"/>
            <a:ext cx="8382000" cy="5410200"/>
          </a:xfrm>
        </p:spPr>
        <p:txBody>
          <a:bodyPr>
            <a:normAutofit/>
          </a:bodyPr>
          <a:lstStyle/>
          <a:p>
            <a:pPr>
              <a:buNone/>
            </a:pPr>
            <a:endParaRPr lang="en-US" sz="1800" dirty="0"/>
          </a:p>
          <a:p>
            <a:pPr>
              <a:buFont typeface="+mj-lt"/>
              <a:buAutoNum type="arabicPeriod"/>
            </a:pPr>
            <a:r>
              <a:rPr lang="en-US" sz="2200" dirty="0">
                <a:latin typeface="Times New Roman" panose="02020603050405020304" pitchFamily="18" charset="0"/>
                <a:cs typeface="Times New Roman" panose="02020603050405020304" pitchFamily="18" charset="0"/>
              </a:rPr>
              <a:t> To make  the students understand the concept of Search engine   marketing.</a:t>
            </a:r>
          </a:p>
          <a:p>
            <a:pPr marL="457200" indent="-457200">
              <a:buFont typeface="+mj-lt"/>
              <a:buAutoNum type="arabicPeriod"/>
            </a:pPr>
            <a:r>
              <a:rPr lang="en-US" sz="2200" dirty="0">
                <a:latin typeface="Times New Roman" panose="02020603050405020304" pitchFamily="18" charset="0"/>
                <a:cs typeface="Times New Roman" panose="02020603050405020304" pitchFamily="18" charset="0"/>
              </a:rPr>
              <a:t>To explain the different types of Online marketing: Mobile, Video and social media marketing.</a:t>
            </a:r>
          </a:p>
          <a:p>
            <a:pPr marL="457200" indent="-457200">
              <a:buFont typeface="+mj-lt"/>
              <a:buAutoNum type="arabicPeriod"/>
            </a:pPr>
            <a:r>
              <a:rPr lang="en-US" sz="2200" dirty="0">
                <a:latin typeface="Times New Roman" panose="02020603050405020304" pitchFamily="18" charset="0"/>
                <a:cs typeface="Times New Roman" panose="02020603050405020304" pitchFamily="18" charset="0"/>
              </a:rPr>
              <a:t>To make students understand  SEOs ,Market gamification and marketing analytics tool to segment, target and position.</a:t>
            </a:r>
            <a:endParaRPr lang="en-US" sz="2400" dirty="0"/>
          </a:p>
        </p:txBody>
      </p:sp>
      <p:sp>
        <p:nvSpPr>
          <p:cNvPr id="4" name="Date Placeholder 3"/>
          <p:cNvSpPr>
            <a:spLocks noGrp="1"/>
          </p:cNvSpPr>
          <p:nvPr>
            <p:ph type="dt" sz="half" idx="10"/>
          </p:nvPr>
        </p:nvSpPr>
        <p:spPr/>
        <p:txBody>
          <a:bodyPr/>
          <a:lstStyle/>
          <a:p>
            <a:fld id="{E3E02A98-AC05-49B5-B6C0-8BAD20DBCB8C}" type="datetime1">
              <a:rPr lang="en-US" smtClean="0"/>
              <a:t>3/6/2025</a:t>
            </a:fld>
            <a:endParaRPr lang="en-US"/>
          </a:p>
        </p:txBody>
      </p:sp>
      <p:sp>
        <p:nvSpPr>
          <p:cNvPr id="5" name="Footer Placeholder 4"/>
          <p:cNvSpPr>
            <a:spLocks noGrp="1"/>
          </p:cNvSpPr>
          <p:nvPr>
            <p:ph type="ftr" sz="quarter" idx="11"/>
          </p:nvPr>
        </p:nvSpPr>
        <p:spPr>
          <a:xfrm>
            <a:off x="2819400" y="6248400"/>
            <a:ext cx="47244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23</a:t>
            </a:fld>
            <a:endParaRPr lang="en-US"/>
          </a:p>
        </p:txBody>
      </p:sp>
      <p:sp>
        <p:nvSpPr>
          <p:cNvPr id="7" name="Title 1"/>
          <p:cNvSpPr txBox="1">
            <a:spLocks/>
          </p:cNvSpPr>
          <p:nvPr/>
        </p:nvSpPr>
        <p:spPr>
          <a:xfrm>
            <a:off x="1752600" y="182218"/>
            <a:ext cx="7315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dirty="0"/>
              <a:t>Objectives of the Unit</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878" y="159027"/>
            <a:ext cx="1600200" cy="947268"/>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55364" y="3"/>
            <a:ext cx="7112435" cy="838197"/>
          </a:xfrm>
          <a:solidFill>
            <a:srgbClr val="C00000"/>
          </a:solidFill>
        </p:spPr>
        <p:style>
          <a:lnRef idx="1">
            <a:schemeClr val="accent5"/>
          </a:lnRef>
          <a:fillRef idx="2">
            <a:schemeClr val="accent5"/>
          </a:fillRef>
          <a:effectRef idx="1">
            <a:schemeClr val="accent5"/>
          </a:effectRef>
          <a:fontRef idx="minor">
            <a:schemeClr val="dk1"/>
          </a:fontRef>
        </p:style>
        <p:txBody>
          <a:bodyPr>
            <a:noAutofit/>
          </a:bodyPr>
          <a:lstStyle/>
          <a:p>
            <a:r>
              <a:rPr lang="en-US" sz="2400" dirty="0"/>
              <a:t>Noida Institute of Engineering and Technology, Greater Noida</a:t>
            </a:r>
          </a:p>
        </p:txBody>
      </p:sp>
      <p:sp>
        <p:nvSpPr>
          <p:cNvPr id="3" name="Subtitle 2"/>
          <p:cNvSpPr>
            <a:spLocks noGrp="1"/>
          </p:cNvSpPr>
          <p:nvPr>
            <p:ph type="subTitle" idx="1"/>
          </p:nvPr>
        </p:nvSpPr>
        <p:spPr>
          <a:xfrm>
            <a:off x="1171963" y="2992093"/>
            <a:ext cx="5200650" cy="1371600"/>
          </a:xfrm>
          <a:ln>
            <a:solidFill>
              <a:srgbClr val="FF0000"/>
            </a:solidFill>
          </a:ln>
        </p:spPr>
        <p:style>
          <a:lnRef idx="2">
            <a:schemeClr val="accent5"/>
          </a:lnRef>
          <a:fillRef idx="1">
            <a:schemeClr val="lt1"/>
          </a:fillRef>
          <a:effectRef idx="0">
            <a:schemeClr val="accent5"/>
          </a:effectRef>
          <a:fontRef idx="minor">
            <a:schemeClr val="dk1"/>
          </a:fontRef>
        </p:style>
        <p:txBody>
          <a:bodyPr>
            <a:normAutofit lnSpcReduction="10000"/>
          </a:bodyPr>
          <a:lstStyle/>
          <a:p>
            <a:endParaRPr lang="en-US" sz="2200" dirty="0">
              <a:latin typeface="Times New Roman" panose="02020603050405020304" pitchFamily="18" charset="0"/>
              <a:cs typeface="Times New Roman" panose="02020603050405020304" pitchFamily="18" charset="0"/>
            </a:endParaRPr>
          </a:p>
          <a:p>
            <a:r>
              <a:rPr lang="en-US" sz="2200" b="1" dirty="0">
                <a:solidFill>
                  <a:schemeClr val="tx1"/>
                </a:solidFill>
                <a:latin typeface="Times New Roman" panose="02020603050405020304" pitchFamily="18" charset="0"/>
                <a:cs typeface="Times New Roman" panose="02020603050405020304" pitchFamily="18" charset="0"/>
              </a:rPr>
              <a:t>Understanding the relationship between content and branding and its impact on sales</a:t>
            </a:r>
          </a:p>
        </p:txBody>
      </p:sp>
      <p:pic>
        <p:nvPicPr>
          <p:cNvPr id="11" name="Picture 4" descr="C:\Users\Manks\Downloads\speak.png"/>
          <p:cNvPicPr>
            <a:picLocks noChangeAspect="1" noChangeArrowheads="1"/>
          </p:cNvPicPr>
          <p:nvPr/>
        </p:nvPicPr>
        <p:blipFill>
          <a:blip r:embed="rId3" cstate="print"/>
          <a:srcRect/>
          <a:stretch>
            <a:fillRect/>
          </a:stretch>
        </p:blipFill>
        <p:spPr bwMode="auto">
          <a:xfrm>
            <a:off x="7134064" y="1785470"/>
            <a:ext cx="1733872" cy="2311829"/>
          </a:xfrm>
          <a:prstGeom prst="rect">
            <a:avLst/>
          </a:prstGeom>
          <a:noFill/>
        </p:spPr>
      </p:pic>
      <p:sp>
        <p:nvSpPr>
          <p:cNvPr id="12" name="Subtitle 2"/>
          <p:cNvSpPr txBox="1">
            <a:spLocks/>
          </p:cNvSpPr>
          <p:nvPr/>
        </p:nvSpPr>
        <p:spPr>
          <a:xfrm>
            <a:off x="1331640" y="1432102"/>
            <a:ext cx="5200650" cy="749745"/>
          </a:xfrm>
          <a:prstGeom prst="rect">
            <a:avLst/>
          </a:prstGeom>
          <a:ln>
            <a:solidFill>
              <a:srgbClr val="FF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800" dirty="0">
                <a:solidFill>
                  <a:prstClr val="black"/>
                </a:solidFill>
                <a:latin typeface="Times New Roman" panose="02020603050405020304" pitchFamily="18" charset="0"/>
                <a:cs typeface="Times New Roman" panose="02020603050405020304" pitchFamily="18" charset="0"/>
              </a:rPr>
              <a:t>(Unit –III) </a:t>
            </a:r>
            <a:r>
              <a:rPr lang="en-US" sz="2800" dirty="0">
                <a:solidFill>
                  <a:prstClr val="black"/>
                </a:solidFill>
                <a:latin typeface="Calibri"/>
              </a:rPr>
              <a:t>Topic 1</a:t>
            </a:r>
          </a:p>
        </p:txBody>
      </p:sp>
      <p:sp>
        <p:nvSpPr>
          <p:cNvPr id="4" name="Date Placeholder 3">
            <a:extLst>
              <a:ext uri="{FF2B5EF4-FFF2-40B4-BE49-F238E27FC236}">
                <a16:creationId xmlns:a16="http://schemas.microsoft.com/office/drawing/2014/main" xmlns="" id="{88D11781-B4F1-9F38-6D2D-C185F2CD6518}"/>
              </a:ext>
            </a:extLst>
          </p:cNvPr>
          <p:cNvSpPr>
            <a:spLocks noGrp="1"/>
          </p:cNvSpPr>
          <p:nvPr>
            <p:ph type="dt" sz="half" idx="10"/>
          </p:nvPr>
        </p:nvSpPr>
        <p:spPr/>
        <p:txBody>
          <a:bodyPr/>
          <a:lstStyle/>
          <a:p>
            <a:fld id="{2C0BB82E-EC50-4BF1-BCB3-B000A6C7B516}" type="datetime1">
              <a:rPr lang="en-US" smtClean="0"/>
              <a:t>3/6/2025</a:t>
            </a:fld>
            <a:endParaRPr lang="en-US"/>
          </a:p>
        </p:txBody>
      </p:sp>
      <p:sp>
        <p:nvSpPr>
          <p:cNvPr id="6" name="Footer Placeholder 5">
            <a:extLst>
              <a:ext uri="{FF2B5EF4-FFF2-40B4-BE49-F238E27FC236}">
                <a16:creationId xmlns:a16="http://schemas.microsoft.com/office/drawing/2014/main" xmlns="" id="{5254D190-6730-D080-6ADA-132A4D725CA0}"/>
              </a:ext>
            </a:extLst>
          </p:cNvPr>
          <p:cNvSpPr>
            <a:spLocks noGrp="1"/>
          </p:cNvSpPr>
          <p:nvPr>
            <p:ph type="ftr" sz="quarter" idx="11"/>
          </p:nvPr>
        </p:nvSpPr>
        <p:spPr>
          <a:xfrm>
            <a:off x="3124200" y="6356351"/>
            <a:ext cx="4191000" cy="266394"/>
          </a:xfrm>
        </p:spPr>
        <p:txBody>
          <a:bodyPr/>
          <a:lstStyle/>
          <a:p>
            <a:r>
              <a:rPr lang="en-US"/>
              <a:t>Deepika Sharma           Digital Marketing               Unit 3</a:t>
            </a:r>
            <a:endParaRPr lang="en-US" dirty="0"/>
          </a:p>
        </p:txBody>
      </p:sp>
      <p:sp>
        <p:nvSpPr>
          <p:cNvPr id="7" name="Slide Number Placeholder 6">
            <a:extLst>
              <a:ext uri="{FF2B5EF4-FFF2-40B4-BE49-F238E27FC236}">
                <a16:creationId xmlns:a16="http://schemas.microsoft.com/office/drawing/2014/main" xmlns="" id="{29D7EEBE-3BB2-8CC6-2655-67053368A2DA}"/>
              </a:ext>
            </a:extLst>
          </p:cNvPr>
          <p:cNvSpPr>
            <a:spLocks noGrp="1"/>
          </p:cNvSpPr>
          <p:nvPr>
            <p:ph type="sldNum" sz="quarter" idx="12"/>
          </p:nvPr>
        </p:nvSpPr>
        <p:spPr/>
        <p:txBody>
          <a:bodyPr/>
          <a:lstStyle/>
          <a:p>
            <a:fld id="{B6F15528-21DE-4FAA-801E-634DDDAF4B2B}" type="slidenum">
              <a:rPr lang="en-US" smtClean="0"/>
              <a:pPr/>
              <a:t>24</a:t>
            </a:fld>
            <a:endParaRPr lang="en-US"/>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955365" cy="838200"/>
          </a:xfrm>
          <a:prstGeom prst="rect">
            <a:avLst/>
          </a:prstGeom>
        </p:spPr>
      </p:pic>
    </p:spTree>
    <p:extLst>
      <p:ext uri="{BB962C8B-B14F-4D97-AF65-F5344CB8AC3E}">
        <p14:creationId xmlns:p14="http://schemas.microsoft.com/office/powerpoint/2010/main" val="5546667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79552"/>
            <a:ext cx="8229600" cy="5105400"/>
          </a:xfrm>
        </p:spPr>
        <p:txBody>
          <a:bodyPr>
            <a:normAutofit/>
          </a:bodyPr>
          <a:lstStyle/>
          <a:p>
            <a:pPr algn="just">
              <a:buNone/>
            </a:pPr>
            <a:r>
              <a:rPr lang="en-US" sz="2200" dirty="0">
                <a:latin typeface="Times New Roman" panose="02020603050405020304" pitchFamily="18" charset="0"/>
                <a:cs typeface="Times New Roman" panose="02020603050405020304" pitchFamily="18" charset="0"/>
              </a:rPr>
              <a:t>1. To develop a general understanding on Digital Marketing  among the students. </a:t>
            </a:r>
          </a:p>
          <a:p>
            <a:pPr algn="just">
              <a:buNone/>
            </a:pPr>
            <a:r>
              <a:rPr lang="en-US" sz="2200" dirty="0">
                <a:latin typeface="Times New Roman" panose="02020603050405020304" pitchFamily="18" charset="0"/>
                <a:cs typeface="Times New Roman" panose="02020603050405020304" pitchFamily="18" charset="0"/>
              </a:rPr>
              <a:t>2. To help students gain insights as to why digital marketing is gaining so much importance .</a:t>
            </a:r>
          </a:p>
          <a:p>
            <a:pPr algn="just">
              <a:buNone/>
            </a:pPr>
            <a:r>
              <a:rPr lang="en-US" sz="2200" dirty="0">
                <a:latin typeface="Times New Roman" panose="02020603050405020304" pitchFamily="18" charset="0"/>
                <a:cs typeface="Times New Roman" panose="02020603050405020304" pitchFamily="18" charset="0"/>
              </a:rPr>
              <a:t>3. To enable students understand the shift from traditional to digital marketing.</a:t>
            </a:r>
            <a:r>
              <a:rPr lang="en-US" sz="2200" dirty="0"/>
              <a:t>	</a:t>
            </a:r>
          </a:p>
          <a:p>
            <a:pPr algn="just">
              <a:buNone/>
            </a:pPr>
            <a:endParaRPr lang="en-US" sz="2000" dirty="0"/>
          </a:p>
        </p:txBody>
      </p:sp>
      <p:sp>
        <p:nvSpPr>
          <p:cNvPr id="4" name="Date Placeholder 3"/>
          <p:cNvSpPr>
            <a:spLocks noGrp="1"/>
          </p:cNvSpPr>
          <p:nvPr>
            <p:ph type="dt" sz="half" idx="10"/>
          </p:nvPr>
        </p:nvSpPr>
        <p:spPr/>
        <p:txBody>
          <a:bodyPr/>
          <a:lstStyle/>
          <a:p>
            <a:fld id="{42BD7A88-05CA-4875-946B-96CC0CBDD1F5}"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25</a:t>
            </a:fld>
            <a:endParaRPr lang="en-US"/>
          </a:p>
        </p:txBody>
      </p:sp>
      <p:sp>
        <p:nvSpPr>
          <p:cNvPr id="7" name="Title 1"/>
          <p:cNvSpPr txBox="1">
            <a:spLocks/>
          </p:cNvSpPr>
          <p:nvPr/>
        </p:nvSpPr>
        <p:spPr>
          <a:xfrm>
            <a:off x="1752599" y="114301"/>
            <a:ext cx="7394713"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i="0" u="none" strike="noStrike" kern="1200" cap="none" spc="0" normalizeH="0" baseline="0" noProof="0" dirty="0">
                <a:ln>
                  <a:noFill/>
                </a:ln>
                <a:solidFill>
                  <a:schemeClr val="dk1"/>
                </a:solidFill>
                <a:effectLst/>
                <a:uLnTx/>
                <a:uFillTx/>
                <a:latin typeface="+mn-lt"/>
                <a:ea typeface="+mn-ea"/>
                <a:cs typeface="+mn-cs"/>
              </a:rPr>
              <a:t>Session Objectives</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 y="152400"/>
            <a:ext cx="1447800" cy="857052"/>
          </a:xfrm>
          <a:prstGeom prst="rect">
            <a:avLst/>
          </a:prstGeom>
        </p:spPr>
      </p:pic>
    </p:spTree>
    <p:extLst>
      <p:ext uri="{BB962C8B-B14F-4D97-AF65-F5344CB8AC3E}">
        <p14:creationId xmlns:p14="http://schemas.microsoft.com/office/powerpoint/2010/main" val="19992305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5F3CE4F-6344-4E34-BF46-EAAAB32F5364}"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26</a:t>
            </a:fld>
            <a:endParaRPr lang="en-US"/>
          </a:p>
        </p:txBody>
      </p:sp>
      <p:sp>
        <p:nvSpPr>
          <p:cNvPr id="7" name="Title 1"/>
          <p:cNvSpPr txBox="1">
            <a:spLocks/>
          </p:cNvSpPr>
          <p:nvPr/>
        </p:nvSpPr>
        <p:spPr>
          <a:xfrm>
            <a:off x="1828800" y="0"/>
            <a:ext cx="7315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t>Content Marketing (CO3)</a:t>
            </a:r>
          </a:p>
        </p:txBody>
      </p:sp>
      <p:sp>
        <p:nvSpPr>
          <p:cNvPr id="2" name="AutoShape 2" descr="content-marketin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615" y="926387"/>
            <a:ext cx="8048625" cy="5169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76400" cy="718617"/>
          </a:xfrm>
          <a:prstGeom prst="rect">
            <a:avLst/>
          </a:prstGeom>
        </p:spPr>
      </p:pic>
    </p:spTree>
    <p:extLst>
      <p:ext uri="{BB962C8B-B14F-4D97-AF65-F5344CB8AC3E}">
        <p14:creationId xmlns:p14="http://schemas.microsoft.com/office/powerpoint/2010/main" val="1288875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68840" y="1423043"/>
            <a:ext cx="8417960" cy="3987157"/>
          </a:xfrm>
        </p:spPr>
        <p:txBody>
          <a:bodyPr>
            <a:normAutofit/>
          </a:bodyPr>
          <a:lstStyle/>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In layman terms, this means that content marketing uses pieces of content, such as blogs, eBooks, newsletters, and videos, to deliver information across all stages of the marketing funnel. </a:t>
            </a:r>
          </a:p>
          <a:p>
            <a:pPr algn="just">
              <a:buNone/>
            </a:pPr>
            <a:endParaRPr lang="en-US" sz="2000" dirty="0"/>
          </a:p>
          <a:p>
            <a:pPr algn="just">
              <a:buNone/>
            </a:pPr>
            <a:endParaRPr lang="en-US" sz="2000" dirty="0"/>
          </a:p>
          <a:p>
            <a:pPr algn="just">
              <a:buNone/>
            </a:pPr>
            <a:endParaRPr lang="en-US" sz="2000" dirty="0"/>
          </a:p>
          <a:p>
            <a:pPr algn="just">
              <a:buNone/>
            </a:pPr>
            <a:endParaRPr lang="en-US" dirty="0"/>
          </a:p>
        </p:txBody>
      </p:sp>
      <p:sp>
        <p:nvSpPr>
          <p:cNvPr id="4" name="Date Placeholder 3"/>
          <p:cNvSpPr>
            <a:spLocks noGrp="1"/>
          </p:cNvSpPr>
          <p:nvPr>
            <p:ph type="dt" sz="half" idx="10"/>
          </p:nvPr>
        </p:nvSpPr>
        <p:spPr/>
        <p:txBody>
          <a:bodyPr/>
          <a:lstStyle/>
          <a:p>
            <a:fld id="{77C90B1E-B3F3-4BB1-AE6F-1221E98907B1}"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27</a:t>
            </a:fld>
            <a:endParaRPr lang="en-US" dirty="0"/>
          </a:p>
        </p:txBody>
      </p:sp>
      <p:sp>
        <p:nvSpPr>
          <p:cNvPr id="7" name="Title 1"/>
          <p:cNvSpPr txBox="1">
            <a:spLocks/>
          </p:cNvSpPr>
          <p:nvPr/>
        </p:nvSpPr>
        <p:spPr>
          <a:xfrm>
            <a:off x="2209800" y="133993"/>
            <a:ext cx="6934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buNone/>
              <a:defRPr/>
            </a:pPr>
            <a:r>
              <a:rPr lang="en-US" dirty="0"/>
              <a:t> </a:t>
            </a:r>
            <a:r>
              <a:rPr lang="en-US" sz="2400" dirty="0"/>
              <a:t>Content Marketing (CO3)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 y="228600"/>
            <a:ext cx="1905000" cy="816610"/>
          </a:xfrm>
          <a:prstGeom prst="rect">
            <a:avLst/>
          </a:prstGeom>
        </p:spPr>
      </p:pic>
    </p:spTree>
    <p:extLst>
      <p:ext uri="{BB962C8B-B14F-4D97-AF65-F5344CB8AC3E}">
        <p14:creationId xmlns:p14="http://schemas.microsoft.com/office/powerpoint/2010/main" val="9443922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914400"/>
            <a:ext cx="8610600" cy="5029200"/>
          </a:xfrm>
        </p:spPr>
        <p:txBody>
          <a:bodyPr>
            <a:normAutofit/>
          </a:bodyPr>
          <a:lstStyle/>
          <a:p>
            <a:pPr algn="just"/>
            <a:endParaRPr lang="en-US" sz="2400" dirty="0">
              <a:latin typeface="Times New Roman" panose="02020603050405020304" pitchFamily="18" charset="0"/>
              <a:cs typeface="Times New Roman" panose="02020603050405020304" pitchFamily="18" charset="0"/>
            </a:endParaRPr>
          </a:p>
          <a:p>
            <a:pPr algn="just">
              <a:buNone/>
            </a:pPr>
            <a:endParaRPr lang="en-US" sz="2400" dirty="0">
              <a:latin typeface="Times New Roman" panose="02020603050405020304" pitchFamily="18" charset="0"/>
              <a:cs typeface="Times New Roman" panose="02020603050405020304" pitchFamily="18" charset="0"/>
            </a:endParaRPr>
          </a:p>
          <a:p>
            <a:pPr algn="just">
              <a:buNone/>
            </a:pPr>
            <a:r>
              <a:rPr lang="en-IN" sz="2400" dirty="0">
                <a:latin typeface="Times New Roman" panose="02020603050405020304" pitchFamily="18" charset="0"/>
                <a:cs typeface="Times New Roman" panose="02020603050405020304" pitchFamily="18" charset="0"/>
              </a:rPr>
              <a:t>     Content marketing is a strategy to attract, engage, and retain an audience by creating and sharing relevant articles, videos, podcasts, and other media. This approach establishes expertise, promotes brand awareness, and keeps your business top of mind when it’s time to buy what you sell.</a:t>
            </a:r>
            <a:endParaRPr lang="en-US" sz="2400" dirty="0">
              <a:latin typeface="Times New Roman" panose="02020603050405020304" pitchFamily="18" charset="0"/>
              <a:cs typeface="Times New Roman" panose="02020603050405020304" pitchFamily="18" charset="0"/>
            </a:endParaRPr>
          </a:p>
          <a:p>
            <a:pPr algn="just">
              <a:buNone/>
            </a:pPr>
            <a:endParaRPr lang="en-US" sz="2000" dirty="0"/>
          </a:p>
          <a:p>
            <a:pPr algn="just">
              <a:buNone/>
            </a:pPr>
            <a:endParaRPr lang="en-US" dirty="0"/>
          </a:p>
        </p:txBody>
      </p:sp>
      <p:sp>
        <p:nvSpPr>
          <p:cNvPr id="4" name="Date Placeholder 3"/>
          <p:cNvSpPr>
            <a:spLocks noGrp="1"/>
          </p:cNvSpPr>
          <p:nvPr>
            <p:ph type="dt" sz="half" idx="10"/>
          </p:nvPr>
        </p:nvSpPr>
        <p:spPr/>
        <p:txBody>
          <a:bodyPr/>
          <a:lstStyle/>
          <a:p>
            <a:fld id="{112572C1-0E17-4D14-AA67-69BE3B9AA464}"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28</a:t>
            </a:fld>
            <a:endParaRPr lang="en-US" dirty="0"/>
          </a:p>
        </p:txBody>
      </p:sp>
      <p:sp>
        <p:nvSpPr>
          <p:cNvPr id="7" name="Title 1"/>
          <p:cNvSpPr txBox="1">
            <a:spLocks/>
          </p:cNvSpPr>
          <p:nvPr/>
        </p:nvSpPr>
        <p:spPr>
          <a:xfrm>
            <a:off x="1782417" y="40985"/>
            <a:ext cx="73914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buNone/>
              <a:defRPr/>
            </a:pPr>
            <a:r>
              <a:rPr lang="en-US" dirty="0"/>
              <a:t> </a:t>
            </a:r>
            <a:r>
              <a:rPr lang="en-US" sz="2400" dirty="0"/>
              <a:t>Content Marketing (CO3)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95452" cy="726784"/>
          </a:xfrm>
          <a:prstGeom prst="rect">
            <a:avLst/>
          </a:prstGeom>
        </p:spPr>
      </p:pic>
    </p:spTree>
    <p:extLst>
      <p:ext uri="{BB962C8B-B14F-4D97-AF65-F5344CB8AC3E}">
        <p14:creationId xmlns:p14="http://schemas.microsoft.com/office/powerpoint/2010/main" val="39367101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4400" y="1295400"/>
            <a:ext cx="8077200" cy="4572000"/>
          </a:xfrm>
        </p:spPr>
        <p:txBody>
          <a:bodyPr>
            <a:normAutofit/>
          </a:bodyPr>
          <a:lstStyle/>
          <a:p>
            <a:pPr marL="0" indent="0" algn="just">
              <a:buNone/>
            </a:pPr>
            <a:r>
              <a:rPr lang="en-IN" sz="2400" dirty="0">
                <a:latin typeface="Times New Roman" panose="02020603050405020304" pitchFamily="18" charset="0"/>
                <a:cs typeface="Times New Roman" panose="02020603050405020304" pitchFamily="18" charset="0"/>
              </a:rPr>
              <a:t>Builds Trust</a:t>
            </a:r>
          </a:p>
          <a:p>
            <a:pPr marL="0" indent="0" algn="just">
              <a:buNone/>
            </a:pPr>
            <a:r>
              <a:rPr lang="en-IN" sz="2400" dirty="0">
                <a:latin typeface="Times New Roman" panose="02020603050405020304" pitchFamily="18" charset="0"/>
                <a:cs typeface="Times New Roman" panose="02020603050405020304" pitchFamily="18" charset="0"/>
              </a:rPr>
              <a:t>Attracts More People</a:t>
            </a:r>
          </a:p>
          <a:p>
            <a:pPr marL="0" indent="0" algn="just">
              <a:buNone/>
            </a:pPr>
            <a:r>
              <a:rPr lang="en-IN" sz="2400" dirty="0">
                <a:latin typeface="Times New Roman" panose="02020603050405020304" pitchFamily="18" charset="0"/>
                <a:cs typeface="Times New Roman" panose="02020603050405020304" pitchFamily="18" charset="0"/>
              </a:rPr>
              <a:t>Keeps People Engaged</a:t>
            </a:r>
          </a:p>
          <a:p>
            <a:pPr marL="0" indent="0" algn="just">
              <a:buNone/>
            </a:pPr>
            <a:r>
              <a:rPr lang="en-IN" sz="2400" dirty="0">
                <a:latin typeface="Times New Roman" panose="02020603050405020304" pitchFamily="18" charset="0"/>
                <a:cs typeface="Times New Roman" panose="02020603050405020304" pitchFamily="18" charset="0"/>
              </a:rPr>
              <a:t>Educates Your Audience</a:t>
            </a:r>
          </a:p>
          <a:p>
            <a:pPr marL="0" indent="0" algn="just">
              <a:buNone/>
            </a:pPr>
            <a:r>
              <a:rPr lang="en-IN" sz="2400" dirty="0">
                <a:latin typeface="Times New Roman" panose="02020603050405020304" pitchFamily="18" charset="0"/>
                <a:cs typeface="Times New Roman" panose="02020603050405020304" pitchFamily="18" charset="0"/>
              </a:rPr>
              <a:t>Improves Customer Loyalty</a:t>
            </a:r>
            <a:endParaRPr lang="en-US" sz="2400" dirty="0">
              <a:latin typeface="Times New Roman" panose="02020603050405020304" pitchFamily="18" charset="0"/>
              <a:cs typeface="Times New Roman" panose="02020603050405020304" pitchFamily="18" charset="0"/>
            </a:endParaRPr>
          </a:p>
          <a:p>
            <a:pPr algn="just">
              <a:buNone/>
            </a:pPr>
            <a:endParaRPr lang="en-US" sz="2400" dirty="0"/>
          </a:p>
          <a:p>
            <a:pPr algn="just">
              <a:buNone/>
            </a:pPr>
            <a:endParaRPr lang="en-US" sz="2400" dirty="0"/>
          </a:p>
        </p:txBody>
      </p:sp>
      <p:sp>
        <p:nvSpPr>
          <p:cNvPr id="4" name="Date Placeholder 3"/>
          <p:cNvSpPr>
            <a:spLocks noGrp="1"/>
          </p:cNvSpPr>
          <p:nvPr>
            <p:ph type="dt" sz="half" idx="10"/>
          </p:nvPr>
        </p:nvSpPr>
        <p:spPr/>
        <p:txBody>
          <a:bodyPr/>
          <a:lstStyle/>
          <a:p>
            <a:fld id="{1FD4A95E-824C-4108-9F16-A88C83CCDBC3}"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29</a:t>
            </a:fld>
            <a:endParaRPr lang="en-US" dirty="0"/>
          </a:p>
        </p:txBody>
      </p:sp>
      <p:sp>
        <p:nvSpPr>
          <p:cNvPr id="7" name="Title 1"/>
          <p:cNvSpPr txBox="1">
            <a:spLocks/>
          </p:cNvSpPr>
          <p:nvPr/>
        </p:nvSpPr>
        <p:spPr>
          <a:xfrm>
            <a:off x="1905000" y="0"/>
            <a:ext cx="7239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2">
              <a:defRPr/>
            </a:pPr>
            <a:r>
              <a:rPr lang="en-US" sz="2400" dirty="0"/>
              <a:t>The Impact of Content Marketing on Sales (CO3)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479" y="120651"/>
            <a:ext cx="1599842" cy="685799"/>
          </a:xfrm>
          <a:prstGeom prst="rect">
            <a:avLst/>
          </a:prstGeom>
        </p:spPr>
      </p:pic>
    </p:spTree>
    <p:extLst>
      <p:ext uri="{BB962C8B-B14F-4D97-AF65-F5344CB8AC3E}">
        <p14:creationId xmlns:p14="http://schemas.microsoft.com/office/powerpoint/2010/main" val="30162337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idx="1"/>
            <p:extLst>
              <p:ext uri="{D42A27DB-BD31-4B8C-83A1-F6EECF244321}">
                <p14:modId xmlns:p14="http://schemas.microsoft.com/office/powerpoint/2010/main" val="4108083682"/>
              </p:ext>
            </p:extLst>
          </p:nvPr>
        </p:nvGraphicFramePr>
        <p:xfrm>
          <a:off x="228600" y="1124049"/>
          <a:ext cx="8686800" cy="4731820"/>
        </p:xfrm>
        <a:graphic>
          <a:graphicData uri="http://schemas.openxmlformats.org/drawingml/2006/table">
            <a:tbl>
              <a:tblPr firstRow="1" bandRow="1">
                <a:tableStyleId>{5C22544A-7EE6-4342-B048-85BDC9FD1C3A}</a:tableStyleId>
              </a:tblPr>
              <a:tblGrid>
                <a:gridCol w="1608666">
                  <a:extLst>
                    <a:ext uri="{9D8B030D-6E8A-4147-A177-3AD203B41FA5}">
                      <a16:colId xmlns:a16="http://schemas.microsoft.com/office/drawing/2014/main" xmlns="" val="20000"/>
                    </a:ext>
                  </a:extLst>
                </a:gridCol>
                <a:gridCol w="7078134">
                  <a:extLst>
                    <a:ext uri="{9D8B030D-6E8A-4147-A177-3AD203B41FA5}">
                      <a16:colId xmlns:a16="http://schemas.microsoft.com/office/drawing/2014/main" xmlns="" val="20001"/>
                    </a:ext>
                  </a:extLst>
                </a:gridCol>
              </a:tblGrid>
              <a:tr h="367867">
                <a:tc>
                  <a:txBody>
                    <a:bodyPr/>
                    <a:lstStyle/>
                    <a:p>
                      <a:r>
                        <a:rPr lang="en-US" sz="2000" dirty="0">
                          <a:latin typeface="+mn-lt"/>
                        </a:rPr>
                        <a:t>S. No.</a:t>
                      </a:r>
                    </a:p>
                  </a:txBody>
                  <a:tcPr/>
                </a:tc>
                <a:tc>
                  <a:txBody>
                    <a:bodyPr/>
                    <a:lstStyle/>
                    <a:p>
                      <a:pPr algn="l"/>
                      <a:r>
                        <a:rPr lang="en-US" sz="2000" dirty="0">
                          <a:latin typeface="+mn-lt"/>
                        </a:rPr>
                        <a:t>Index</a:t>
                      </a:r>
                    </a:p>
                  </a:txBody>
                  <a:tcPr/>
                </a:tc>
                <a:extLst>
                  <a:ext uri="{0D108BD9-81ED-4DB2-BD59-A6C34878D82A}">
                    <a16:rowId xmlns:a16="http://schemas.microsoft.com/office/drawing/2014/main" xmlns="" val="10000"/>
                  </a:ext>
                </a:extLst>
              </a:tr>
              <a:tr h="433558">
                <a:tc>
                  <a:txBody>
                    <a:bodyPr/>
                    <a:lstStyle/>
                    <a:p>
                      <a:r>
                        <a:rPr lang="en-US" sz="2000" b="0" dirty="0">
                          <a:latin typeface="+mn-lt"/>
                          <a:cs typeface="Times New Roman" pitchFamily="18" charset="0"/>
                        </a:rPr>
                        <a:t>10.</a:t>
                      </a:r>
                    </a:p>
                  </a:txBody>
                  <a:tcPr/>
                </a:tc>
                <a:tc>
                  <a:txBody>
                    <a:bodyPr/>
                    <a:lstStyle/>
                    <a:p>
                      <a:r>
                        <a:rPr lang="en-US" sz="2000" b="0" dirty="0">
                          <a:latin typeface="+mn-lt"/>
                          <a:cs typeface="Times New Roman" pitchFamily="18" charset="0"/>
                        </a:rPr>
                        <a:t>Program Specific  Outcomes (PSOs)</a:t>
                      </a:r>
                    </a:p>
                  </a:txBody>
                  <a:tcPr/>
                </a:tc>
                <a:extLst>
                  <a:ext uri="{0D108BD9-81ED-4DB2-BD59-A6C34878D82A}">
                    <a16:rowId xmlns:a16="http://schemas.microsoft.com/office/drawing/2014/main" xmlns="" val="10001"/>
                  </a:ext>
                </a:extLst>
              </a:tr>
              <a:tr h="433558">
                <a:tc>
                  <a:txBody>
                    <a:bodyPr/>
                    <a:lstStyle/>
                    <a:p>
                      <a:r>
                        <a:rPr lang="en-US" sz="2000" b="0" dirty="0">
                          <a:latin typeface="+mn-lt"/>
                          <a:cs typeface="Times New Roman" pitchFamily="18" charset="0"/>
                        </a:rPr>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dk1"/>
                          </a:solidFill>
                          <a:effectLst/>
                          <a:uLnTx/>
                          <a:uFillTx/>
                          <a:latin typeface="+mn-lt"/>
                          <a:cs typeface="Times New Roman" pitchFamily="18" charset="0"/>
                        </a:rPr>
                        <a:t>Cos and PSOs Mapping</a:t>
                      </a:r>
                    </a:p>
                  </a:txBody>
                  <a:tcPr/>
                </a:tc>
                <a:extLst>
                  <a:ext uri="{0D108BD9-81ED-4DB2-BD59-A6C34878D82A}">
                    <a16:rowId xmlns:a16="http://schemas.microsoft.com/office/drawing/2014/main" xmlns="" val="10002"/>
                  </a:ext>
                </a:extLst>
              </a:tr>
              <a:tr h="433558">
                <a:tc>
                  <a:txBody>
                    <a:bodyPr/>
                    <a:lstStyle/>
                    <a:p>
                      <a:r>
                        <a:rPr lang="en-US" sz="2000" b="0" dirty="0">
                          <a:latin typeface="+mn-lt"/>
                          <a:cs typeface="Times New Roman" pitchFamily="18" charset="0"/>
                        </a:rPr>
                        <a:t>12.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dirty="0">
                          <a:latin typeface="+mn-lt"/>
                          <a:cs typeface="Times New Roman" pitchFamily="18" charset="0"/>
                        </a:rPr>
                        <a:t>Program Educational Objectives (PEOs)</a:t>
                      </a:r>
                    </a:p>
                  </a:txBody>
                  <a:tcPr/>
                </a:tc>
                <a:extLst>
                  <a:ext uri="{0D108BD9-81ED-4DB2-BD59-A6C34878D82A}">
                    <a16:rowId xmlns:a16="http://schemas.microsoft.com/office/drawing/2014/main" xmlns="" val="10003"/>
                  </a:ext>
                </a:extLst>
              </a:tr>
              <a:tr h="433558">
                <a:tc>
                  <a:txBody>
                    <a:bodyPr/>
                    <a:lstStyle/>
                    <a:p>
                      <a:r>
                        <a:rPr lang="en-US" sz="2000" b="0" dirty="0">
                          <a:latin typeface="+mn-lt"/>
                          <a:cs typeface="Times New Roman" pitchFamily="18" charset="0"/>
                        </a:rPr>
                        <a:t>13.</a:t>
                      </a:r>
                    </a:p>
                  </a:txBody>
                  <a:tcPr/>
                </a:tc>
                <a:tc>
                  <a:txBody>
                    <a:bodyPr/>
                    <a:lstStyle/>
                    <a:p>
                      <a:r>
                        <a:rPr lang="en-US" sz="2000" b="0" dirty="0">
                          <a:latin typeface="+mn-lt"/>
                          <a:cs typeface="Times New Roman" pitchFamily="18" charset="0"/>
                        </a:rPr>
                        <a:t>Result Analysis</a:t>
                      </a:r>
                    </a:p>
                  </a:txBody>
                  <a:tcPr/>
                </a:tc>
                <a:extLst>
                  <a:ext uri="{0D108BD9-81ED-4DB2-BD59-A6C34878D82A}">
                    <a16:rowId xmlns:a16="http://schemas.microsoft.com/office/drawing/2014/main" xmlns="" val="10004"/>
                  </a:ext>
                </a:extLst>
              </a:tr>
              <a:tr h="433558">
                <a:tc>
                  <a:txBody>
                    <a:bodyPr/>
                    <a:lstStyle/>
                    <a:p>
                      <a:r>
                        <a:rPr lang="en-US" sz="2000" b="0" dirty="0">
                          <a:latin typeface="+mn-lt"/>
                          <a:cs typeface="Times New Roman" pitchFamily="18" charset="0"/>
                        </a:rPr>
                        <a:t>14.</a:t>
                      </a:r>
                    </a:p>
                  </a:txBody>
                  <a:tcPr/>
                </a:tc>
                <a:tc>
                  <a:txBody>
                    <a:bodyPr/>
                    <a:lstStyle/>
                    <a:p>
                      <a:r>
                        <a:rPr lang="en-US" sz="2000" b="0" dirty="0">
                          <a:latin typeface="+mn-lt"/>
                          <a:cs typeface="Times New Roman" pitchFamily="18" charset="0"/>
                        </a:rPr>
                        <a:t>End Semester Question paper Templates</a:t>
                      </a:r>
                    </a:p>
                  </a:txBody>
                  <a:tcPr/>
                </a:tc>
                <a:extLst>
                  <a:ext uri="{0D108BD9-81ED-4DB2-BD59-A6C34878D82A}">
                    <a16:rowId xmlns:a16="http://schemas.microsoft.com/office/drawing/2014/main" xmlns="" val="10005"/>
                  </a:ext>
                </a:extLst>
              </a:tr>
              <a:tr h="433558">
                <a:tc>
                  <a:txBody>
                    <a:bodyPr/>
                    <a:lstStyle/>
                    <a:p>
                      <a:r>
                        <a:rPr lang="en-US" sz="2000" b="0" dirty="0">
                          <a:latin typeface="+mn-lt"/>
                          <a:cs typeface="Times New Roman" pitchFamily="18" charset="0"/>
                        </a:rPr>
                        <a:t>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dirty="0">
                          <a:latin typeface="+mn-lt"/>
                          <a:cs typeface="Times New Roman" pitchFamily="18" charset="0"/>
                        </a:rPr>
                        <a:t>Prequisite/Recap</a:t>
                      </a:r>
                    </a:p>
                  </a:txBody>
                  <a:tcPr/>
                </a:tc>
                <a:extLst>
                  <a:ext uri="{0D108BD9-81ED-4DB2-BD59-A6C34878D82A}">
                    <a16:rowId xmlns:a16="http://schemas.microsoft.com/office/drawing/2014/main" xmlns="" val="10006"/>
                  </a:ext>
                </a:extLst>
              </a:tr>
              <a:tr h="433558">
                <a:tc>
                  <a:txBody>
                    <a:bodyPr/>
                    <a:lstStyle/>
                    <a:p>
                      <a:r>
                        <a:rPr lang="en-US" sz="2000" b="0" dirty="0">
                          <a:latin typeface="+mn-lt"/>
                          <a:cs typeface="Times New Roman" pitchFamily="18" charset="0"/>
                        </a:rPr>
                        <a:t>16.</a:t>
                      </a:r>
                    </a:p>
                  </a:txBody>
                  <a:tcPr/>
                </a:tc>
                <a:tc>
                  <a:txBody>
                    <a:bodyPr/>
                    <a:lstStyle/>
                    <a:p>
                      <a:r>
                        <a:rPr lang="en-US" sz="2000" b="0" dirty="0">
                          <a:latin typeface="+mn-lt"/>
                          <a:cs typeface="Times New Roman" pitchFamily="18" charset="0"/>
                        </a:rPr>
                        <a:t>Brief Indtroduction about the Subject with Videos</a:t>
                      </a:r>
                    </a:p>
                  </a:txBody>
                  <a:tcPr/>
                </a:tc>
                <a:extLst>
                  <a:ext uri="{0D108BD9-81ED-4DB2-BD59-A6C34878D82A}">
                    <a16:rowId xmlns:a16="http://schemas.microsoft.com/office/drawing/2014/main" xmlns="" val="10007"/>
                  </a:ext>
                </a:extLst>
              </a:tr>
              <a:tr h="433558">
                <a:tc>
                  <a:txBody>
                    <a:bodyPr/>
                    <a:lstStyle/>
                    <a:p>
                      <a:r>
                        <a:rPr lang="en-US" sz="2000" b="0" dirty="0">
                          <a:latin typeface="+mn-lt"/>
                          <a:cs typeface="Times New Roman" pitchFamily="18" charset="0"/>
                        </a:rPr>
                        <a:t>17.</a:t>
                      </a:r>
                    </a:p>
                  </a:txBody>
                  <a:tcPr/>
                </a:tc>
                <a:tc>
                  <a:txBody>
                    <a:bodyPr/>
                    <a:lstStyle/>
                    <a:p>
                      <a:r>
                        <a:rPr lang="en-US" sz="2000" b="0" dirty="0">
                          <a:latin typeface="+mn-lt"/>
                          <a:cs typeface="Times New Roman" pitchFamily="18" charset="0"/>
                        </a:rPr>
                        <a:t>Unit Contents</a:t>
                      </a:r>
                    </a:p>
                  </a:txBody>
                  <a:tcPr/>
                </a:tc>
                <a:extLst>
                  <a:ext uri="{0D108BD9-81ED-4DB2-BD59-A6C34878D82A}">
                    <a16:rowId xmlns:a16="http://schemas.microsoft.com/office/drawing/2014/main" xmlns="" val="10008"/>
                  </a:ext>
                </a:extLst>
              </a:tr>
              <a:tr h="433558">
                <a:tc>
                  <a:txBody>
                    <a:bodyPr/>
                    <a:lstStyle/>
                    <a:p>
                      <a:r>
                        <a:rPr lang="en-US" sz="2000" b="0" dirty="0">
                          <a:latin typeface="+mn-lt"/>
                          <a:cs typeface="Times New Roman" pitchFamily="18" charset="0"/>
                        </a:rPr>
                        <a:t>18.</a:t>
                      </a:r>
                    </a:p>
                  </a:txBody>
                  <a:tcPr/>
                </a:tc>
                <a:tc>
                  <a:txBody>
                    <a:bodyPr/>
                    <a:lstStyle/>
                    <a:p>
                      <a:r>
                        <a:rPr lang="en-US" sz="2000" b="0" dirty="0">
                          <a:latin typeface="+mn-lt"/>
                          <a:cs typeface="Times New Roman" pitchFamily="18" charset="0"/>
                        </a:rPr>
                        <a:t>Unit</a:t>
                      </a:r>
                      <a:r>
                        <a:rPr lang="en-US" sz="2000" b="0" baseline="0" dirty="0">
                          <a:latin typeface="+mn-lt"/>
                          <a:cs typeface="Times New Roman" pitchFamily="18" charset="0"/>
                        </a:rPr>
                        <a:t> Objectives</a:t>
                      </a:r>
                      <a:endParaRPr lang="en-US" sz="2000" b="0" dirty="0">
                        <a:latin typeface="+mn-lt"/>
                        <a:cs typeface="Times New Roman" pitchFamily="18" charset="0"/>
                      </a:endParaRPr>
                    </a:p>
                  </a:txBody>
                  <a:tcPr/>
                </a:tc>
                <a:extLst>
                  <a:ext uri="{0D108BD9-81ED-4DB2-BD59-A6C34878D82A}">
                    <a16:rowId xmlns:a16="http://schemas.microsoft.com/office/drawing/2014/main" xmlns="" val="10009"/>
                  </a:ext>
                </a:extLst>
              </a:tr>
              <a:tr h="433558">
                <a:tc>
                  <a:txBody>
                    <a:bodyPr/>
                    <a:lstStyle/>
                    <a:p>
                      <a:r>
                        <a:rPr lang="en-US" sz="2000" b="0" dirty="0">
                          <a:latin typeface="+mn-lt"/>
                          <a:cs typeface="Times New Roman" pitchFamily="18" charset="0"/>
                        </a:rPr>
                        <a:t>19.</a:t>
                      </a:r>
                    </a:p>
                  </a:txBody>
                  <a:tcPr/>
                </a:tc>
                <a:tc>
                  <a:txBody>
                    <a:bodyPr/>
                    <a:lstStyle/>
                    <a:p>
                      <a:r>
                        <a:rPr lang="en-US" sz="2000" b="0" dirty="0">
                          <a:latin typeface="+mn-lt"/>
                          <a:cs typeface="Times New Roman" pitchFamily="18" charset="0"/>
                        </a:rPr>
                        <a:t>Topic Objectives/Topic Outcome</a:t>
                      </a:r>
                    </a:p>
                  </a:txBody>
                  <a:tcPr/>
                </a:tc>
                <a:extLst>
                  <a:ext uri="{0D108BD9-81ED-4DB2-BD59-A6C34878D82A}">
                    <a16:rowId xmlns:a16="http://schemas.microsoft.com/office/drawing/2014/main" xmlns="" val="10010"/>
                  </a:ext>
                </a:extLst>
              </a:tr>
            </a:tbl>
          </a:graphicData>
        </a:graphic>
      </p:graphicFrame>
      <p:sp>
        <p:nvSpPr>
          <p:cNvPr id="6" name="Slide Number Placeholder 5"/>
          <p:cNvSpPr>
            <a:spLocks noGrp="1"/>
          </p:cNvSpPr>
          <p:nvPr>
            <p:ph type="sldNum" sz="quarter" idx="12"/>
          </p:nvPr>
        </p:nvSpPr>
        <p:spPr/>
        <p:txBody>
          <a:bodyPr/>
          <a:lstStyle/>
          <a:p>
            <a:fld id="{B6F15528-21DE-4FAA-801E-634DDDAF4B2B}" type="slidenum">
              <a:rPr lang="en-US" smtClean="0"/>
              <a:pPr/>
              <a:t>3</a:t>
            </a:fld>
            <a:endParaRPr lang="en-US" dirty="0"/>
          </a:p>
        </p:txBody>
      </p:sp>
      <p:sp>
        <p:nvSpPr>
          <p:cNvPr id="7" name="Title 1"/>
          <p:cNvSpPr txBox="1">
            <a:spLocks/>
          </p:cNvSpPr>
          <p:nvPr/>
        </p:nvSpPr>
        <p:spPr>
          <a:xfrm>
            <a:off x="1676400" y="114300"/>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latin typeface="+mj-lt"/>
                <a:cs typeface="Times New Roman" pitchFamily="18" charset="0"/>
              </a:rPr>
              <a:t>Index/Content</a:t>
            </a:r>
          </a:p>
        </p:txBody>
      </p:sp>
      <p:sp>
        <p:nvSpPr>
          <p:cNvPr id="10" name="Date Placeholder 9"/>
          <p:cNvSpPr>
            <a:spLocks noGrp="1"/>
          </p:cNvSpPr>
          <p:nvPr>
            <p:ph type="dt" sz="half" idx="10"/>
          </p:nvPr>
        </p:nvSpPr>
        <p:spPr/>
        <p:txBody>
          <a:bodyPr/>
          <a:lstStyle/>
          <a:p>
            <a:fld id="{DC9A3087-76DB-42BA-B7F8-06245D33E400}" type="datetime1">
              <a:rPr lang="en-US" smtClean="0"/>
              <a:t>3/6/2025</a:t>
            </a:fld>
            <a:endParaRPr lang="en-US" dirty="0"/>
          </a:p>
        </p:txBody>
      </p:sp>
      <p:sp>
        <p:nvSpPr>
          <p:cNvPr id="11" name="Footer Placeholder 10"/>
          <p:cNvSpPr>
            <a:spLocks noGrp="1"/>
          </p:cNvSpPr>
          <p:nvPr>
            <p:ph type="ftr" sz="quarter" idx="11"/>
          </p:nvPr>
        </p:nvSpPr>
        <p:spPr>
          <a:xfrm>
            <a:off x="1676400" y="6356350"/>
            <a:ext cx="6400800" cy="365125"/>
          </a:xfrm>
        </p:spPr>
        <p:txBody>
          <a:bodyPr/>
          <a:lstStyle/>
          <a:p>
            <a:r>
              <a:rPr lang="en-US"/>
              <a:t>Deepika Sharma           Digital Marketing               Unit 3</a:t>
            </a:r>
            <a:endParaRPr lang="en-US" dirty="0"/>
          </a:p>
        </p:txBody>
      </p:sp>
      <p:pic>
        <p:nvPicPr>
          <p:cNvPr id="13" name="Picture 12"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121" y="134177"/>
            <a:ext cx="1599844" cy="6858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E94F3F8-CAE2-49C5-B15E-1105C70F6D43}"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30</a:t>
            </a:fld>
            <a:endParaRPr lang="en-US" dirty="0"/>
          </a:p>
        </p:txBody>
      </p:sp>
      <p:sp>
        <p:nvSpPr>
          <p:cNvPr id="7" name="Title 1"/>
          <p:cNvSpPr txBox="1">
            <a:spLocks/>
          </p:cNvSpPr>
          <p:nvPr/>
        </p:nvSpPr>
        <p:spPr>
          <a:xfrm>
            <a:off x="1676400" y="0"/>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2">
              <a:defRPr/>
            </a:pPr>
            <a:r>
              <a:rPr lang="en-US" sz="2400" dirty="0"/>
              <a:t>Ways to promote brand via Digital marketing (CO3)</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4466273"/>
            <a:ext cx="7620000" cy="1912658"/>
          </a:xfrm>
          <a:prstGeom prst="rect">
            <a:avLst/>
          </a:prstGeom>
        </p:spPr>
      </p:pic>
      <p:sp>
        <p:nvSpPr>
          <p:cNvPr id="8" name="TextBox 7"/>
          <p:cNvSpPr txBox="1"/>
          <p:nvPr/>
        </p:nvSpPr>
        <p:spPr>
          <a:xfrm>
            <a:off x="914400" y="914400"/>
            <a:ext cx="7315200" cy="3816429"/>
          </a:xfrm>
          <a:prstGeom prst="rect">
            <a:avLst/>
          </a:prstGeom>
          <a:noFill/>
        </p:spPr>
        <p:txBody>
          <a:bodyPr wrap="square" rtlCol="0">
            <a:spAutoFit/>
          </a:bodyPr>
          <a:lstStyle/>
          <a:p>
            <a:pPr marL="285750" indent="-28575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Social Media</a:t>
            </a:r>
          </a:p>
          <a:p>
            <a:pPr marL="285750" indent="-28575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Content Marketing</a:t>
            </a:r>
          </a:p>
          <a:p>
            <a:pPr marL="285750" indent="-28575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Email Marketing</a:t>
            </a:r>
          </a:p>
          <a:p>
            <a:pPr marL="285750" indent="-28575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Search Engine Optimization</a:t>
            </a:r>
          </a:p>
          <a:p>
            <a:pPr marL="285750" indent="-28575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Paid Ads</a:t>
            </a:r>
          </a:p>
          <a:p>
            <a:pPr marL="285750" indent="-28575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Influencer Marketing</a:t>
            </a:r>
          </a:p>
          <a:p>
            <a:pPr marL="285750" indent="-28575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Online Reviews and Testimonials</a:t>
            </a:r>
          </a:p>
          <a:p>
            <a:pPr marL="285750" indent="-28575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Contests and Giveaways</a:t>
            </a:r>
          </a:p>
          <a:p>
            <a:pPr marL="285750" indent="-285750">
              <a:buFont typeface="Arial" panose="020B0604020202020204" pitchFamily="34" charset="0"/>
              <a:buChar char="•"/>
            </a:pPr>
            <a:endParaRPr lang="en-IN" dirty="0"/>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599841" cy="685799"/>
          </a:xfrm>
          <a:prstGeom prst="rect">
            <a:avLst/>
          </a:prstGeom>
        </p:spPr>
      </p:pic>
    </p:spTree>
    <p:extLst>
      <p:ext uri="{BB962C8B-B14F-4D97-AF65-F5344CB8AC3E}">
        <p14:creationId xmlns:p14="http://schemas.microsoft.com/office/powerpoint/2010/main" val="36689268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F7B3678-ED73-4545-AD3F-B51ABDCCF2E6}"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a:xfrm>
            <a:off x="2514600" y="6356350"/>
            <a:ext cx="5029200" cy="365125"/>
          </a:xfrm>
        </p:spPr>
        <p:txBody>
          <a:bodyPr/>
          <a:lstStyle/>
          <a:p>
            <a:r>
              <a:rPr lang="sv-SE">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31</a:t>
            </a:fld>
            <a:endParaRPr lang="en-US" dirty="0">
              <a:solidFill>
                <a:prstClr val="black">
                  <a:tint val="75000"/>
                </a:prstClr>
              </a:solidFill>
            </a:endParaRPr>
          </a:p>
        </p:txBody>
      </p:sp>
      <p:sp>
        <p:nvSpPr>
          <p:cNvPr id="7" name="Title 1"/>
          <p:cNvSpPr txBox="1">
            <a:spLocks/>
          </p:cNvSpPr>
          <p:nvPr/>
        </p:nvSpPr>
        <p:spPr>
          <a:xfrm>
            <a:off x="1981200" y="118558"/>
            <a:ext cx="7086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2">
              <a:defRPr/>
            </a:pPr>
            <a:r>
              <a:rPr lang="en-US" sz="2400" dirty="0">
                <a:solidFill>
                  <a:prstClr val="black"/>
                </a:solidFill>
              </a:rPr>
              <a:t>The Impact of Content Marketing on Sales (CO3)</a:t>
            </a:r>
          </a:p>
        </p:txBody>
      </p:sp>
      <p:pic>
        <p:nvPicPr>
          <p:cNvPr id="3" name="Content Placeholder 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17003" y="850076"/>
            <a:ext cx="3177467" cy="3551772"/>
          </a:xfrm>
        </p:spPr>
      </p:pic>
      <p:sp>
        <p:nvSpPr>
          <p:cNvPr id="8" name="TextBox 7">
            <a:extLst>
              <a:ext uri="{FF2B5EF4-FFF2-40B4-BE49-F238E27FC236}">
                <a16:creationId xmlns:a16="http://schemas.microsoft.com/office/drawing/2014/main" xmlns="" id="{8A941EDB-080F-DFCA-1E1C-8B112BE0DF76}"/>
              </a:ext>
            </a:extLst>
          </p:cNvPr>
          <p:cNvSpPr txBox="1"/>
          <p:nvPr/>
        </p:nvSpPr>
        <p:spPr>
          <a:xfrm>
            <a:off x="422909" y="1063646"/>
            <a:ext cx="5494093" cy="3416320"/>
          </a:xfrm>
          <a:prstGeom prst="rect">
            <a:avLst/>
          </a:prstGeom>
          <a:noFill/>
        </p:spPr>
        <p:txBody>
          <a:bodyPr wrap="square">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Builds Trust and Credibility</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Drives Traffic and Lead Generation</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Supports Social Proof and Customer Testimonials</a:t>
            </a: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Improves Customer Retention</a:t>
            </a: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Enhances the Buying Decision Process</a:t>
            </a: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Supports Long-term Growth</a:t>
            </a: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Personalizes the Customer Experience</a:t>
            </a: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Cost-Effective Sales Tool</a:t>
            </a:r>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565" y="118558"/>
            <a:ext cx="1876415" cy="804357"/>
          </a:xfrm>
          <a:prstGeom prst="rect">
            <a:avLst/>
          </a:prstGeom>
        </p:spPr>
      </p:pic>
    </p:spTree>
    <p:extLst>
      <p:ext uri="{BB962C8B-B14F-4D97-AF65-F5344CB8AC3E}">
        <p14:creationId xmlns:p14="http://schemas.microsoft.com/office/powerpoint/2010/main" val="13219403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914400"/>
            <a:ext cx="8839200" cy="5257800"/>
          </a:xfrm>
        </p:spPr>
        <p:txBody>
          <a:bodyPr>
            <a:normAutofit/>
          </a:bodyPr>
          <a:lstStyle/>
          <a:p>
            <a:pPr marL="0" indent="0">
              <a:buNone/>
            </a:pPr>
            <a:endParaRPr lang="en-US" dirty="0"/>
          </a:p>
          <a:p>
            <a:endParaRPr lang="en-US" dirty="0"/>
          </a:p>
          <a:p>
            <a:endParaRPr lang="en-US" dirty="0"/>
          </a:p>
          <a:p>
            <a:endParaRPr lang="en-US" dirty="0"/>
          </a:p>
          <a:p>
            <a:pPr algn="just">
              <a:lnSpc>
                <a:spcPct val="120000"/>
              </a:lnSpc>
              <a:buNone/>
            </a:pPr>
            <a:endParaRPr lang="en-US" sz="4800" dirty="0"/>
          </a:p>
          <a:p>
            <a:pPr algn="just">
              <a:buNone/>
            </a:pPr>
            <a:endParaRPr lang="en-US" sz="2000" dirty="0"/>
          </a:p>
          <a:p>
            <a:pPr algn="just">
              <a:buNone/>
            </a:pPr>
            <a:endParaRPr lang="en-US" sz="2000" dirty="0"/>
          </a:p>
          <a:p>
            <a:pPr algn="just">
              <a:buNone/>
            </a:pPr>
            <a:endParaRPr lang="en-US" dirty="0"/>
          </a:p>
        </p:txBody>
      </p:sp>
      <p:sp>
        <p:nvSpPr>
          <p:cNvPr id="4" name="Date Placeholder 3"/>
          <p:cNvSpPr>
            <a:spLocks noGrp="1"/>
          </p:cNvSpPr>
          <p:nvPr>
            <p:ph type="dt" sz="half" idx="10"/>
          </p:nvPr>
        </p:nvSpPr>
        <p:spPr/>
        <p:txBody>
          <a:bodyPr/>
          <a:lstStyle/>
          <a:p>
            <a:fld id="{BAD1B752-25D7-4028-881E-2A259702E5FA}"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32</a:t>
            </a:fld>
            <a:endParaRPr lang="en-US" dirty="0"/>
          </a:p>
        </p:txBody>
      </p:sp>
      <p:sp>
        <p:nvSpPr>
          <p:cNvPr id="7" name="Title 1"/>
          <p:cNvSpPr txBox="1">
            <a:spLocks/>
          </p:cNvSpPr>
          <p:nvPr/>
        </p:nvSpPr>
        <p:spPr>
          <a:xfrm>
            <a:off x="1905000" y="190502"/>
            <a:ext cx="7239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2">
              <a:defRPr/>
            </a:pPr>
            <a:r>
              <a:rPr lang="en-US" sz="2400" dirty="0"/>
              <a:t>                               Daily Quiz</a:t>
            </a:r>
          </a:p>
        </p:txBody>
      </p:sp>
      <p:sp>
        <p:nvSpPr>
          <p:cNvPr id="2" name="Rectangle 1"/>
          <p:cNvSpPr/>
          <p:nvPr/>
        </p:nvSpPr>
        <p:spPr>
          <a:xfrm>
            <a:off x="448376" y="1524000"/>
            <a:ext cx="8238423" cy="4524315"/>
          </a:xfrm>
          <a:prstGeom prst="rect">
            <a:avLst/>
          </a:prstGeom>
        </p:spPr>
        <p:txBody>
          <a:bodyPr wrap="square">
            <a:spAutoFit/>
          </a:bodyPr>
          <a:lstStyle/>
          <a:p>
            <a:pPr marL="342900" indent="-342900" algn="just">
              <a:buFont typeface="Arial" panose="020B0604020202020204" pitchFamily="34" charset="0"/>
              <a:buChar char="•"/>
            </a:pPr>
            <a:r>
              <a:rPr lang="en-US" sz="2400" spc="-10" dirty="0">
                <a:latin typeface="Times New Roman" panose="02020603050405020304" pitchFamily="18" charset="0"/>
                <a:cs typeface="Times New Roman" panose="02020603050405020304" pitchFamily="18" charset="0"/>
              </a:rPr>
              <a:t>Content marketing </a:t>
            </a:r>
            <a:r>
              <a:rPr lang="en-US" sz="2400" dirty="0">
                <a:latin typeface="Times New Roman" panose="02020603050405020304" pitchFamily="18" charset="0"/>
                <a:cs typeface="Times New Roman" panose="02020603050405020304" pitchFamily="18" charset="0"/>
              </a:rPr>
              <a:t>is about </a:t>
            </a:r>
            <a:r>
              <a:rPr lang="en-US" sz="2400" spc="-5" dirty="0">
                <a:latin typeface="Times New Roman" panose="02020603050405020304" pitchFamily="18" charset="0"/>
                <a:cs typeface="Times New Roman" panose="02020603050405020304" pitchFamily="18" charset="0"/>
              </a:rPr>
              <a:t>sharing </a:t>
            </a:r>
            <a:r>
              <a:rPr lang="en-US" sz="2400" spc="-10" dirty="0">
                <a:latin typeface="Times New Roman" panose="02020603050405020304" pitchFamily="18" charset="0"/>
                <a:cs typeface="Times New Roman" panose="02020603050405020304" pitchFamily="18" charset="0"/>
              </a:rPr>
              <a:t>information </a:t>
            </a:r>
            <a:r>
              <a:rPr lang="en-US" sz="2400" spc="-5" dirty="0">
                <a:latin typeface="Times New Roman" panose="02020603050405020304" pitchFamily="18" charset="0"/>
                <a:cs typeface="Times New Roman" panose="02020603050405020304" pitchFamily="18" charset="0"/>
              </a:rPr>
              <a:t>that has </a:t>
            </a:r>
            <a:r>
              <a:rPr lang="en-US" sz="2400" spc="-10" dirty="0">
                <a:latin typeface="Times New Roman" panose="02020603050405020304" pitchFamily="18" charset="0"/>
                <a:cs typeface="Times New Roman" panose="02020603050405020304" pitchFamily="18" charset="0"/>
              </a:rPr>
              <a:t>real </a:t>
            </a:r>
            <a:r>
              <a:rPr lang="en-US" sz="2400" spc="-5" dirty="0">
                <a:latin typeface="Times New Roman" panose="02020603050405020304" pitchFamily="18" charset="0"/>
                <a:cs typeface="Times New Roman" panose="02020603050405020304" pitchFamily="18" charset="0"/>
              </a:rPr>
              <a:t>value </a:t>
            </a:r>
            <a:r>
              <a:rPr lang="en-US" sz="2400" spc="-15" dirty="0">
                <a:latin typeface="Times New Roman" panose="02020603050405020304" pitchFamily="18" charset="0"/>
                <a:cs typeface="Times New Roman" panose="02020603050405020304" pitchFamily="18" charset="0"/>
              </a:rPr>
              <a:t>to </a:t>
            </a:r>
            <a:r>
              <a:rPr lang="en-US" sz="2400" spc="-10" dirty="0">
                <a:latin typeface="Times New Roman" panose="02020603050405020304" pitchFamily="18" charset="0"/>
                <a:cs typeface="Times New Roman" panose="02020603050405020304" pitchFamily="18" charset="0"/>
              </a:rPr>
              <a:t>your </a:t>
            </a:r>
            <a:r>
              <a:rPr lang="en-US" sz="2400" spc="-15" dirty="0">
                <a:latin typeface="Times New Roman" panose="02020603050405020304" pitchFamily="18" charset="0"/>
                <a:cs typeface="Times New Roman" panose="02020603050405020304" pitchFamily="18" charset="0"/>
              </a:rPr>
              <a:t>target </a:t>
            </a:r>
            <a:r>
              <a:rPr lang="en-US" sz="2400" spc="-5" dirty="0">
                <a:latin typeface="Times New Roman" panose="02020603050405020304" pitchFamily="18" charset="0"/>
                <a:cs typeface="Times New Roman" panose="02020603050405020304" pitchFamily="18" charset="0"/>
              </a:rPr>
              <a:t>audience</a:t>
            </a:r>
            <a:r>
              <a:rPr lang="en-US" sz="2400" spc="15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and </a:t>
            </a:r>
            <a:r>
              <a:rPr lang="en-US" sz="2400" spc="-5" dirty="0">
                <a:latin typeface="Times New Roman" panose="02020603050405020304" pitchFamily="18" charset="0"/>
                <a:cs typeface="Times New Roman" panose="02020603050405020304" pitchFamily="18" charset="0"/>
              </a:rPr>
              <a:t>educate </a:t>
            </a:r>
            <a:r>
              <a:rPr lang="en-US" sz="2400" spc="-10" dirty="0">
                <a:latin typeface="Times New Roman" panose="02020603050405020304" pitchFamily="18" charset="0"/>
                <a:cs typeface="Times New Roman" panose="02020603050405020304" pitchFamily="18" charset="0"/>
              </a:rPr>
              <a:t>your </a:t>
            </a:r>
            <a:r>
              <a:rPr lang="en-US" sz="2400" spc="-5" dirty="0">
                <a:latin typeface="Times New Roman" panose="02020603050405020304" pitchFamily="18" charset="0"/>
                <a:cs typeface="Times New Roman" panose="02020603050405020304" pitchFamily="18" charset="0"/>
              </a:rPr>
              <a:t>potential </a:t>
            </a:r>
            <a:r>
              <a:rPr lang="en-US" sz="2400" spc="-10" dirty="0">
                <a:latin typeface="Times New Roman" panose="02020603050405020304" pitchFamily="18" charset="0"/>
                <a:cs typeface="Times New Roman" panose="02020603050405020304" pitchFamily="18" charset="0"/>
              </a:rPr>
              <a:t>customers. (True/False)</a:t>
            </a:r>
          </a:p>
          <a:p>
            <a:pPr marL="457200" indent="-457200" algn="just">
              <a:buFont typeface="Arial" panose="020B0604020202020204" pitchFamily="34" charset="0"/>
              <a:buChar char="•"/>
            </a:pPr>
            <a:endParaRPr lang="en-US" sz="2400" spc="-1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400" spc="-10" dirty="0">
                <a:latin typeface="Times New Roman" panose="02020603050405020304" pitchFamily="18" charset="0"/>
                <a:cs typeface="Times New Roman" panose="02020603050405020304" pitchFamily="18" charset="0"/>
              </a:rPr>
              <a:t>Explain the impact of Content on Sales.</a:t>
            </a:r>
          </a:p>
          <a:p>
            <a:pPr marL="457200" indent="-457200" algn="just">
              <a:buFont typeface="Arial" panose="020B0604020202020204" pitchFamily="34" charset="0"/>
              <a:buChar char="•"/>
            </a:pPr>
            <a:endParaRPr lang="en-US" sz="2400" spc="-1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400" spc="-10" dirty="0">
                <a:latin typeface="Times New Roman" panose="02020603050405020304" pitchFamily="18" charset="0"/>
                <a:cs typeface="Times New Roman" panose="02020603050405020304" pitchFamily="18" charset="0"/>
              </a:rPr>
              <a:t>Content on the web includes _______.</a:t>
            </a:r>
          </a:p>
          <a:p>
            <a:pPr marL="457200" indent="-457200" algn="just">
              <a:buFont typeface="Arial" panose="020B0604020202020204" pitchFamily="34" charset="0"/>
              <a:buChar char="•"/>
            </a:pPr>
            <a:endParaRPr lang="en-US" sz="2400" spc="-1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400" spc="-5" dirty="0">
                <a:latin typeface="Times New Roman" panose="02020603050405020304" pitchFamily="18" charset="0"/>
                <a:cs typeface="Times New Roman" panose="02020603050405020304" pitchFamily="18" charset="0"/>
              </a:rPr>
              <a:t>The goal of ________ </a:t>
            </a:r>
            <a:r>
              <a:rPr lang="en-US" sz="2400" dirty="0">
                <a:latin typeface="Times New Roman" panose="02020603050405020304" pitchFamily="18" charset="0"/>
                <a:cs typeface="Times New Roman" panose="02020603050405020304" pitchFamily="18" charset="0"/>
              </a:rPr>
              <a:t>is </a:t>
            </a:r>
            <a:r>
              <a:rPr lang="en-US" sz="2400" spc="-10" dirty="0">
                <a:latin typeface="Times New Roman" panose="02020603050405020304" pitchFamily="18" charset="0"/>
                <a:cs typeface="Times New Roman" panose="02020603050405020304" pitchFamily="18" charset="0"/>
              </a:rPr>
              <a:t>to </a:t>
            </a:r>
            <a:r>
              <a:rPr lang="en-US" sz="2400" spc="-5" dirty="0">
                <a:latin typeface="Times New Roman" panose="02020603050405020304" pitchFamily="18" charset="0"/>
                <a:cs typeface="Times New Roman" panose="02020603050405020304" pitchFamily="18" charset="0"/>
              </a:rPr>
              <a:t>increase </a:t>
            </a:r>
            <a:r>
              <a:rPr lang="en-US" sz="2400" dirty="0">
                <a:latin typeface="Times New Roman" panose="02020603050405020304" pitchFamily="18" charset="0"/>
                <a:cs typeface="Times New Roman" panose="02020603050405020304" pitchFamily="18" charset="0"/>
              </a:rPr>
              <a:t>the demand </a:t>
            </a:r>
            <a:r>
              <a:rPr lang="en-US" sz="2400" spc="-15" dirty="0">
                <a:latin typeface="Times New Roman" panose="02020603050405020304" pitchFamily="18" charset="0"/>
                <a:cs typeface="Times New Roman" panose="02020603050405020304" pitchFamily="18" charset="0"/>
              </a:rPr>
              <a:t>for </a:t>
            </a:r>
            <a:r>
              <a:rPr lang="en-US" sz="2400" dirty="0">
                <a:latin typeface="Times New Roman" panose="02020603050405020304" pitchFamily="18" charset="0"/>
                <a:cs typeface="Times New Roman" panose="02020603050405020304" pitchFamily="18" charset="0"/>
              </a:rPr>
              <a:t>a </a:t>
            </a:r>
            <a:r>
              <a:rPr lang="en-US" sz="2400" spc="-5" dirty="0">
                <a:latin typeface="Times New Roman" panose="02020603050405020304" pitchFamily="18" charset="0"/>
                <a:cs typeface="Times New Roman" panose="02020603050405020304" pitchFamily="18" charset="0"/>
              </a:rPr>
              <a:t>product or </a:t>
            </a:r>
            <a:r>
              <a:rPr lang="en-US" sz="2400" dirty="0">
                <a:latin typeface="Times New Roman" panose="02020603050405020304" pitchFamily="18" charset="0"/>
                <a:cs typeface="Times New Roman" panose="02020603050405020304" pitchFamily="18" charset="0"/>
              </a:rPr>
              <a:t>service </a:t>
            </a:r>
            <a:r>
              <a:rPr lang="en-US" sz="2400" spc="-5" dirty="0">
                <a:latin typeface="Times New Roman" panose="02020603050405020304" pitchFamily="18" charset="0"/>
                <a:cs typeface="Times New Roman" panose="02020603050405020304" pitchFamily="18" charset="0"/>
              </a:rPr>
              <a:t>through useful  </a:t>
            </a:r>
            <a:r>
              <a:rPr lang="en-US" sz="2400" spc="-10" dirty="0">
                <a:latin typeface="Times New Roman" panose="02020603050405020304" pitchFamily="18" charset="0"/>
                <a:cs typeface="Times New Roman" panose="02020603050405020304" pitchFamily="18" charset="0"/>
              </a:rPr>
              <a:t>information.</a:t>
            </a:r>
            <a:endParaRPr lang="en-US" sz="2400"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endParaRPr lang="en-US" sz="2400" spc="-10" dirty="0">
              <a:latin typeface="Carlito"/>
            </a:endParaRPr>
          </a:p>
          <a:p>
            <a:pPr marL="457200" indent="-457200" algn="just">
              <a:buFont typeface="Arial" panose="020B0604020202020204" pitchFamily="34" charset="0"/>
              <a:buChar char="•"/>
            </a:pPr>
            <a:endParaRPr lang="en-US" sz="2400" dirty="0"/>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84150"/>
            <a:ext cx="1703537" cy="730250"/>
          </a:xfrm>
          <a:prstGeom prst="rect">
            <a:avLst/>
          </a:prstGeom>
        </p:spPr>
      </p:pic>
    </p:spTree>
    <p:extLst>
      <p:ext uri="{BB962C8B-B14F-4D97-AF65-F5344CB8AC3E}">
        <p14:creationId xmlns:p14="http://schemas.microsoft.com/office/powerpoint/2010/main" val="4375557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3"/>
            <a:ext cx="7010400" cy="838197"/>
          </a:xfrm>
          <a:solidFill>
            <a:srgbClr val="C00000"/>
          </a:solidFill>
        </p:spPr>
        <p:style>
          <a:lnRef idx="1">
            <a:schemeClr val="accent5"/>
          </a:lnRef>
          <a:fillRef idx="2">
            <a:schemeClr val="accent5"/>
          </a:fillRef>
          <a:effectRef idx="1">
            <a:schemeClr val="accent5"/>
          </a:effectRef>
          <a:fontRef idx="minor">
            <a:schemeClr val="dk1"/>
          </a:fontRef>
        </p:style>
        <p:txBody>
          <a:bodyPr>
            <a:noAutofit/>
          </a:bodyPr>
          <a:lstStyle/>
          <a:p>
            <a:r>
              <a:rPr lang="en-US" sz="2400" dirty="0"/>
              <a:t>Noida Institute of Engineering and Technology, Greater Noida</a:t>
            </a:r>
          </a:p>
        </p:txBody>
      </p:sp>
      <p:sp>
        <p:nvSpPr>
          <p:cNvPr id="3" name="Subtitle 2"/>
          <p:cNvSpPr>
            <a:spLocks noGrp="1"/>
          </p:cNvSpPr>
          <p:nvPr>
            <p:ph type="subTitle" idx="1"/>
          </p:nvPr>
        </p:nvSpPr>
        <p:spPr>
          <a:xfrm>
            <a:off x="1171963" y="2992093"/>
            <a:ext cx="5200650" cy="1371600"/>
          </a:xfrm>
          <a:ln>
            <a:solidFill>
              <a:srgbClr val="FF0000"/>
            </a:solidFill>
          </a:ln>
        </p:spPr>
        <p:style>
          <a:lnRef idx="2">
            <a:schemeClr val="accent5"/>
          </a:lnRef>
          <a:fillRef idx="1">
            <a:schemeClr val="lt1"/>
          </a:fillRef>
          <a:effectRef idx="0">
            <a:schemeClr val="accent5"/>
          </a:effectRef>
          <a:fontRef idx="minor">
            <a:schemeClr val="dk1"/>
          </a:fontRef>
        </p:style>
        <p:txBody>
          <a:bodyPr>
            <a:normAutofit/>
          </a:bodyPr>
          <a:lstStyle/>
          <a:p>
            <a:endParaRPr lang="en-US" sz="2200" b="1" dirty="0">
              <a:solidFill>
                <a:schemeClr val="tx1"/>
              </a:solidFill>
              <a:latin typeface="Times New Roman" panose="02020603050405020304" pitchFamily="18" charset="0"/>
              <a:cs typeface="Times New Roman" panose="02020603050405020304" pitchFamily="18" charset="0"/>
            </a:endParaRPr>
          </a:p>
          <a:p>
            <a:r>
              <a:rPr lang="en-US" sz="2200" b="1" dirty="0">
                <a:solidFill>
                  <a:schemeClr val="tx1"/>
                </a:solidFill>
                <a:latin typeface="Times New Roman" panose="02020603050405020304" pitchFamily="18" charset="0"/>
                <a:cs typeface="Times New Roman" panose="02020603050405020304" pitchFamily="18" charset="0"/>
              </a:rPr>
              <a:t>Search Marketing- SEM and SEO</a:t>
            </a:r>
          </a:p>
        </p:txBody>
      </p:sp>
      <p:pic>
        <p:nvPicPr>
          <p:cNvPr id="11" name="Picture 4" descr="C:\Users\Manks\Downloads\speak.png"/>
          <p:cNvPicPr>
            <a:picLocks noChangeAspect="1" noChangeArrowheads="1"/>
          </p:cNvPicPr>
          <p:nvPr/>
        </p:nvPicPr>
        <p:blipFill>
          <a:blip r:embed="rId3" cstate="print"/>
          <a:srcRect/>
          <a:stretch>
            <a:fillRect/>
          </a:stretch>
        </p:blipFill>
        <p:spPr bwMode="auto">
          <a:xfrm>
            <a:off x="7134064" y="1785470"/>
            <a:ext cx="1733872" cy="2311829"/>
          </a:xfrm>
          <a:prstGeom prst="rect">
            <a:avLst/>
          </a:prstGeom>
          <a:noFill/>
        </p:spPr>
      </p:pic>
      <p:sp>
        <p:nvSpPr>
          <p:cNvPr id="12" name="Subtitle 2"/>
          <p:cNvSpPr txBox="1">
            <a:spLocks/>
          </p:cNvSpPr>
          <p:nvPr/>
        </p:nvSpPr>
        <p:spPr>
          <a:xfrm>
            <a:off x="1331640" y="1471859"/>
            <a:ext cx="5200650" cy="749745"/>
          </a:xfrm>
          <a:prstGeom prst="rect">
            <a:avLst/>
          </a:prstGeom>
          <a:ln>
            <a:solidFill>
              <a:srgbClr val="FF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800" dirty="0">
                <a:solidFill>
                  <a:prstClr val="black"/>
                </a:solidFill>
                <a:latin typeface="Times New Roman" panose="02020603050405020304" pitchFamily="18" charset="0"/>
                <a:cs typeface="Times New Roman" panose="02020603050405020304" pitchFamily="18" charset="0"/>
              </a:rPr>
              <a:t>(Unit –III) </a:t>
            </a:r>
            <a:r>
              <a:rPr lang="en-US" sz="2800" dirty="0">
                <a:solidFill>
                  <a:prstClr val="black"/>
                </a:solidFill>
                <a:latin typeface="Calibri"/>
              </a:rPr>
              <a:t>Topic 2</a:t>
            </a:r>
          </a:p>
        </p:txBody>
      </p:sp>
      <p:sp>
        <p:nvSpPr>
          <p:cNvPr id="4" name="Date Placeholder 3">
            <a:extLst>
              <a:ext uri="{FF2B5EF4-FFF2-40B4-BE49-F238E27FC236}">
                <a16:creationId xmlns:a16="http://schemas.microsoft.com/office/drawing/2014/main" xmlns="" id="{64807129-E14F-DC4C-3CC8-6A7F65A0698F}"/>
              </a:ext>
            </a:extLst>
          </p:cNvPr>
          <p:cNvSpPr>
            <a:spLocks noGrp="1"/>
          </p:cNvSpPr>
          <p:nvPr>
            <p:ph type="dt" sz="half" idx="10"/>
          </p:nvPr>
        </p:nvSpPr>
        <p:spPr/>
        <p:txBody>
          <a:bodyPr/>
          <a:lstStyle/>
          <a:p>
            <a:fld id="{9BAE77D8-3F33-40E2-9976-F3D56521D9F0}" type="datetime1">
              <a:rPr lang="en-US" smtClean="0"/>
              <a:t>3/6/2025</a:t>
            </a:fld>
            <a:endParaRPr lang="en-US"/>
          </a:p>
        </p:txBody>
      </p:sp>
      <p:sp>
        <p:nvSpPr>
          <p:cNvPr id="6" name="Footer Placeholder 5">
            <a:extLst>
              <a:ext uri="{FF2B5EF4-FFF2-40B4-BE49-F238E27FC236}">
                <a16:creationId xmlns:a16="http://schemas.microsoft.com/office/drawing/2014/main" xmlns="" id="{E7871A75-40DF-B88D-5122-44A89BC3C6DA}"/>
              </a:ext>
            </a:extLst>
          </p:cNvPr>
          <p:cNvSpPr>
            <a:spLocks noGrp="1"/>
          </p:cNvSpPr>
          <p:nvPr>
            <p:ph type="ftr" sz="quarter" idx="11"/>
          </p:nvPr>
        </p:nvSpPr>
        <p:spPr/>
        <p:txBody>
          <a:bodyPr/>
          <a:lstStyle/>
          <a:p>
            <a:r>
              <a:rPr lang="sv-SE"/>
              <a:t>Deepika Sharma           Digital Marketing               Unit 3</a:t>
            </a:r>
            <a:endParaRPr lang="en-US" dirty="0"/>
          </a:p>
        </p:txBody>
      </p:sp>
      <p:sp>
        <p:nvSpPr>
          <p:cNvPr id="7" name="Slide Number Placeholder 6">
            <a:extLst>
              <a:ext uri="{FF2B5EF4-FFF2-40B4-BE49-F238E27FC236}">
                <a16:creationId xmlns:a16="http://schemas.microsoft.com/office/drawing/2014/main" xmlns="" id="{3A19D632-2C9C-92FD-DD20-2ADD172160FD}"/>
              </a:ext>
            </a:extLst>
          </p:cNvPr>
          <p:cNvSpPr>
            <a:spLocks noGrp="1"/>
          </p:cNvSpPr>
          <p:nvPr>
            <p:ph type="sldNum" sz="quarter" idx="12"/>
          </p:nvPr>
        </p:nvSpPr>
        <p:spPr/>
        <p:txBody>
          <a:bodyPr/>
          <a:lstStyle/>
          <a:p>
            <a:fld id="{B6F15528-21DE-4FAA-801E-634DDDAF4B2B}" type="slidenum">
              <a:rPr lang="en-US" smtClean="0"/>
              <a:pPr/>
              <a:t>33</a:t>
            </a:fld>
            <a:endParaRPr lang="en-US"/>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955365" cy="838200"/>
          </a:xfrm>
          <a:prstGeom prst="rect">
            <a:avLst/>
          </a:prstGeom>
        </p:spPr>
      </p:pic>
    </p:spTree>
    <p:extLst>
      <p:ext uri="{BB962C8B-B14F-4D97-AF65-F5344CB8AC3E}">
        <p14:creationId xmlns:p14="http://schemas.microsoft.com/office/powerpoint/2010/main" val="40159166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4400" y="1371600"/>
            <a:ext cx="7467600" cy="4800600"/>
          </a:xfrm>
        </p:spPr>
        <p:txBody>
          <a:bodyPr>
            <a:normAutofit/>
          </a:bodyPr>
          <a:lstStyle/>
          <a:p>
            <a:pPr algn="just"/>
            <a:r>
              <a:rPr lang="en-US" sz="2400" dirty="0">
                <a:latin typeface="Times New Roman" panose="02020603050405020304" pitchFamily="18" charset="0"/>
                <a:cs typeface="Times New Roman" panose="02020603050405020304" pitchFamily="18" charset="0"/>
              </a:rPr>
              <a:t>Content marketing uses pieces of content, such as blogs, eBooks, newsletters, and videos, to deliver information across all stages of the marketing funnel. </a:t>
            </a:r>
          </a:p>
          <a:p>
            <a:pPr algn="just"/>
            <a:r>
              <a:rPr lang="en-US" sz="2400" dirty="0">
                <a:latin typeface="Times New Roman" panose="02020603050405020304" pitchFamily="18" charset="0"/>
                <a:cs typeface="Times New Roman" panose="02020603050405020304" pitchFamily="18" charset="0"/>
              </a:rPr>
              <a:t>The marketers educate their audience in the hopes of future conversions. </a:t>
            </a:r>
          </a:p>
        </p:txBody>
      </p:sp>
      <p:sp>
        <p:nvSpPr>
          <p:cNvPr id="4" name="Date Placeholder 3"/>
          <p:cNvSpPr>
            <a:spLocks noGrp="1"/>
          </p:cNvSpPr>
          <p:nvPr>
            <p:ph type="dt" sz="half" idx="10"/>
          </p:nvPr>
        </p:nvSpPr>
        <p:spPr/>
        <p:txBody>
          <a:bodyPr/>
          <a:lstStyle/>
          <a:p>
            <a:fld id="{0D8D4B2D-C928-4984-A7B5-507D9BF17E26}"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34</a:t>
            </a:fld>
            <a:endParaRPr lang="en-US" dirty="0"/>
          </a:p>
        </p:txBody>
      </p:sp>
      <p:sp>
        <p:nvSpPr>
          <p:cNvPr id="7" name="Title 1"/>
          <p:cNvSpPr txBox="1">
            <a:spLocks/>
          </p:cNvSpPr>
          <p:nvPr/>
        </p:nvSpPr>
        <p:spPr>
          <a:xfrm>
            <a:off x="1828800" y="0"/>
            <a:ext cx="7315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2">
              <a:defRPr/>
            </a:pPr>
            <a:r>
              <a:rPr lang="en-US" sz="2000" b="1" dirty="0"/>
              <a:t>                                        </a:t>
            </a:r>
            <a:r>
              <a:rPr lang="en-US" sz="2400" dirty="0"/>
              <a:t>Recap</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36443"/>
            <a:ext cx="1676400" cy="718617"/>
          </a:xfrm>
          <a:prstGeom prst="rect">
            <a:avLst/>
          </a:prstGeom>
        </p:spPr>
      </p:pic>
    </p:spTree>
    <p:extLst>
      <p:ext uri="{BB962C8B-B14F-4D97-AF65-F5344CB8AC3E}">
        <p14:creationId xmlns:p14="http://schemas.microsoft.com/office/powerpoint/2010/main" val="6013831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600200"/>
            <a:ext cx="8763000" cy="4572000"/>
          </a:xfrm>
        </p:spPr>
        <p:txBody>
          <a:bodyPr>
            <a:normAutofit/>
          </a:bodyPr>
          <a:lstStyle/>
          <a:p>
            <a:r>
              <a:rPr lang="en-US" sz="2400" dirty="0">
                <a:latin typeface="Times New Roman" panose="02020603050405020304" pitchFamily="18" charset="0"/>
                <a:cs typeface="Times New Roman" panose="02020603050405020304" pitchFamily="18" charset="0"/>
              </a:rPr>
              <a:t>Students will understand the relevance of search engine marketing.</a:t>
            </a:r>
          </a:p>
          <a:p>
            <a:r>
              <a:rPr lang="en-US" sz="2400" dirty="0">
                <a:latin typeface="Times New Roman" panose="02020603050405020304" pitchFamily="18" charset="0"/>
                <a:cs typeface="Times New Roman" panose="02020603050405020304" pitchFamily="18" charset="0"/>
              </a:rPr>
              <a:t>Students will get basic knowledge of SEO and PPC.</a:t>
            </a:r>
          </a:p>
        </p:txBody>
      </p:sp>
      <p:sp>
        <p:nvSpPr>
          <p:cNvPr id="4" name="Date Placeholder 3"/>
          <p:cNvSpPr>
            <a:spLocks noGrp="1"/>
          </p:cNvSpPr>
          <p:nvPr>
            <p:ph type="dt" sz="half" idx="10"/>
          </p:nvPr>
        </p:nvSpPr>
        <p:spPr/>
        <p:txBody>
          <a:bodyPr/>
          <a:lstStyle/>
          <a:p>
            <a:fld id="{8509C7B3-7011-4095-9F5D-05B28C3F8B3D}"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35</a:t>
            </a:fld>
            <a:endParaRPr lang="en-US" dirty="0"/>
          </a:p>
        </p:txBody>
      </p:sp>
      <p:sp>
        <p:nvSpPr>
          <p:cNvPr id="7" name="Title 1"/>
          <p:cNvSpPr txBox="1">
            <a:spLocks/>
          </p:cNvSpPr>
          <p:nvPr/>
        </p:nvSpPr>
        <p:spPr>
          <a:xfrm>
            <a:off x="1828800" y="0"/>
            <a:ext cx="7315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buNone/>
              <a:defRPr/>
            </a:pPr>
            <a:r>
              <a:rPr lang="en-US" dirty="0"/>
              <a:t>                                               </a:t>
            </a:r>
            <a:r>
              <a:rPr lang="en-US" sz="2400" dirty="0"/>
              <a:t>Session Objective </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599841" cy="685799"/>
          </a:xfrm>
          <a:prstGeom prst="rect">
            <a:avLst/>
          </a:prstGeom>
        </p:spPr>
      </p:pic>
    </p:spTree>
    <p:extLst>
      <p:ext uri="{BB962C8B-B14F-4D97-AF65-F5344CB8AC3E}">
        <p14:creationId xmlns:p14="http://schemas.microsoft.com/office/powerpoint/2010/main" val="37952111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C676C03-BDDD-46B6-90F8-C71F78BB8C50}"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36</a:t>
            </a:fld>
            <a:endParaRPr lang="en-US" dirty="0"/>
          </a:p>
        </p:txBody>
      </p:sp>
      <p:sp>
        <p:nvSpPr>
          <p:cNvPr id="7" name="Title 1"/>
          <p:cNvSpPr txBox="1">
            <a:spLocks/>
          </p:cNvSpPr>
          <p:nvPr/>
        </p:nvSpPr>
        <p:spPr>
          <a:xfrm>
            <a:off x="1752600" y="0"/>
            <a:ext cx="73914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buNone/>
              <a:defRPr/>
            </a:pPr>
            <a:r>
              <a:rPr lang="en-US" dirty="0"/>
              <a:t>                                       </a:t>
            </a:r>
            <a:r>
              <a:rPr lang="en-US" sz="2400" dirty="0"/>
              <a:t>Search Marketing(CO3)</a:t>
            </a:r>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1219200"/>
            <a:ext cx="8229600" cy="45537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759" y="13252"/>
            <a:ext cx="1599841" cy="685799"/>
          </a:xfrm>
          <a:prstGeom prst="rect">
            <a:avLst/>
          </a:prstGeom>
        </p:spPr>
      </p:pic>
    </p:spTree>
    <p:extLst>
      <p:ext uri="{BB962C8B-B14F-4D97-AF65-F5344CB8AC3E}">
        <p14:creationId xmlns:p14="http://schemas.microsoft.com/office/powerpoint/2010/main" val="500965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1349373"/>
            <a:ext cx="7772400" cy="4950967"/>
          </a:xfrm>
        </p:spPr>
        <p:txBody>
          <a:bodyPr>
            <a:noAutofit/>
          </a:bodyPr>
          <a:lstStyle/>
          <a:p>
            <a:pPr algn="just"/>
            <a:r>
              <a:rPr lang="en-US" sz="2400" dirty="0">
                <a:latin typeface="Times New Roman" panose="02020603050405020304" pitchFamily="18" charset="0"/>
                <a:cs typeface="Times New Roman" panose="02020603050405020304" pitchFamily="18" charset="0"/>
              </a:rPr>
              <a:t>Search Marketing is a tactic used to gain online presence and traffic via paid and unpaid strategies on search engines such as Google, Bing, and Yahoo.</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Visualize the last time you searched for something whether that be on Google, Yahoo, or Bing. </a:t>
            </a:r>
          </a:p>
          <a:p>
            <a:pPr algn="just">
              <a:buNone/>
            </a:pPr>
            <a:endParaRPr lang="en-US" sz="2400" dirty="0">
              <a:latin typeface="Times New Roman" panose="02020603050405020304" pitchFamily="18" charset="0"/>
              <a:cs typeface="Times New Roman" panose="02020603050405020304" pitchFamily="18" charset="0"/>
            </a:endParaRPr>
          </a:p>
          <a:p>
            <a:pPr algn="just">
              <a:buNone/>
            </a:pPr>
            <a:r>
              <a:rPr lang="en-US" sz="2400" dirty="0">
                <a:latin typeface="Times New Roman" panose="02020603050405020304" pitchFamily="18" charset="0"/>
                <a:cs typeface="Times New Roman" panose="02020603050405020304" pitchFamily="18" charset="0"/>
              </a:rPr>
              <a:t>Search marketing is promoting your business by getting your website to appear in search engine results, like Google. It’s about ensuring that people can easily find you when they search for things related to your product or service.</a:t>
            </a:r>
          </a:p>
        </p:txBody>
      </p:sp>
      <p:sp>
        <p:nvSpPr>
          <p:cNvPr id="4" name="Date Placeholder 3"/>
          <p:cNvSpPr>
            <a:spLocks noGrp="1"/>
          </p:cNvSpPr>
          <p:nvPr>
            <p:ph type="dt" sz="half" idx="10"/>
          </p:nvPr>
        </p:nvSpPr>
        <p:spPr/>
        <p:txBody>
          <a:bodyPr/>
          <a:lstStyle/>
          <a:p>
            <a:fld id="{5E090D90-D1F0-40A0-8162-325823C258C2}"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37</a:t>
            </a:fld>
            <a:endParaRPr lang="en-US" dirty="0"/>
          </a:p>
        </p:txBody>
      </p:sp>
      <p:sp>
        <p:nvSpPr>
          <p:cNvPr id="7" name="Title 1"/>
          <p:cNvSpPr txBox="1">
            <a:spLocks/>
          </p:cNvSpPr>
          <p:nvPr/>
        </p:nvSpPr>
        <p:spPr>
          <a:xfrm>
            <a:off x="1981200" y="125430"/>
            <a:ext cx="7162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buNone/>
              <a:defRPr/>
            </a:pPr>
            <a:r>
              <a:rPr lang="en-US" dirty="0"/>
              <a:t>                                       </a:t>
            </a:r>
            <a:r>
              <a:rPr lang="en-US" sz="2400" dirty="0"/>
              <a:t>Search Marketing(CO3)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878" y="148621"/>
            <a:ext cx="1676400" cy="718617"/>
          </a:xfrm>
          <a:prstGeom prst="rect">
            <a:avLst/>
          </a:prstGeom>
        </p:spPr>
      </p:pic>
    </p:spTree>
    <p:extLst>
      <p:ext uri="{BB962C8B-B14F-4D97-AF65-F5344CB8AC3E}">
        <p14:creationId xmlns:p14="http://schemas.microsoft.com/office/powerpoint/2010/main" val="13141121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AC9A1DD-15DF-4859-8D4A-CCE1E3169E77}"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38</a:t>
            </a:fld>
            <a:endParaRPr lang="en-US" dirty="0"/>
          </a:p>
        </p:txBody>
      </p:sp>
      <p:sp>
        <p:nvSpPr>
          <p:cNvPr id="7" name="Title 1"/>
          <p:cNvSpPr txBox="1">
            <a:spLocks/>
          </p:cNvSpPr>
          <p:nvPr/>
        </p:nvSpPr>
        <p:spPr>
          <a:xfrm>
            <a:off x="1828800" y="0"/>
            <a:ext cx="7315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buNone/>
              <a:defRPr/>
            </a:pPr>
            <a:r>
              <a:rPr lang="en-US" dirty="0"/>
              <a:t>                                </a:t>
            </a:r>
            <a:r>
              <a:rPr lang="en-IN" sz="2400" dirty="0"/>
              <a:t>List of the best search engines  </a:t>
            </a:r>
            <a:r>
              <a:rPr lang="en-US" sz="2400" dirty="0"/>
              <a:t>(CO3)</a:t>
            </a:r>
          </a:p>
        </p:txBody>
      </p:sp>
      <p:sp>
        <p:nvSpPr>
          <p:cNvPr id="3" name="Rectangle 2"/>
          <p:cNvSpPr/>
          <p:nvPr/>
        </p:nvSpPr>
        <p:spPr>
          <a:xfrm>
            <a:off x="228600" y="1143000"/>
            <a:ext cx="5257800" cy="2862322"/>
          </a:xfrm>
          <a:prstGeom prst="rect">
            <a:avLst/>
          </a:prstGeom>
        </p:spPr>
        <p:txBody>
          <a:bodyPr wrap="square">
            <a:spAutoFit/>
          </a:bodyPr>
          <a:lstStyle/>
          <a:p>
            <a:pPr marL="342900" indent="-342900">
              <a:buFont typeface="+mj-lt"/>
              <a:buAutoNum type="arabicPeriod"/>
            </a:pPr>
            <a:r>
              <a:rPr lang="en-IN" dirty="0">
                <a:hlinkClick r:id="rId2"/>
              </a:rPr>
              <a:t>Google</a:t>
            </a:r>
            <a:endParaRPr lang="en-IN" dirty="0"/>
          </a:p>
          <a:p>
            <a:pPr marL="342900" indent="-342900">
              <a:buFont typeface="+mj-lt"/>
              <a:buAutoNum type="arabicPeriod"/>
            </a:pPr>
            <a:r>
              <a:rPr lang="en-IN" dirty="0">
                <a:hlinkClick r:id="rId3"/>
              </a:rPr>
              <a:t>Microsoft Bing</a:t>
            </a:r>
            <a:endParaRPr lang="en-IN" dirty="0"/>
          </a:p>
          <a:p>
            <a:pPr marL="342900" indent="-342900">
              <a:buFont typeface="+mj-lt"/>
              <a:buAutoNum type="arabicPeriod"/>
            </a:pPr>
            <a:r>
              <a:rPr lang="en-IN" dirty="0">
                <a:hlinkClick r:id="rId4"/>
              </a:rPr>
              <a:t>Yahoo</a:t>
            </a:r>
            <a:endParaRPr lang="en-IN" dirty="0"/>
          </a:p>
          <a:p>
            <a:pPr marL="342900" indent="-342900">
              <a:buFont typeface="+mj-lt"/>
              <a:buAutoNum type="arabicPeriod"/>
            </a:pPr>
            <a:r>
              <a:rPr lang="en-IN" dirty="0">
                <a:hlinkClick r:id="rId5"/>
              </a:rPr>
              <a:t>Baidu</a:t>
            </a:r>
            <a:endParaRPr lang="en-IN" dirty="0"/>
          </a:p>
          <a:p>
            <a:pPr marL="342900" indent="-342900">
              <a:buFont typeface="+mj-lt"/>
              <a:buAutoNum type="arabicPeriod"/>
            </a:pPr>
            <a:r>
              <a:rPr lang="en-IN" dirty="0" err="1">
                <a:hlinkClick r:id="rId6"/>
              </a:rPr>
              <a:t>Yandex</a:t>
            </a:r>
            <a:endParaRPr lang="en-IN" dirty="0"/>
          </a:p>
          <a:p>
            <a:pPr marL="342900" indent="-342900">
              <a:buFont typeface="+mj-lt"/>
              <a:buAutoNum type="arabicPeriod"/>
            </a:pPr>
            <a:r>
              <a:rPr lang="en-IN" dirty="0">
                <a:hlinkClick r:id="rId7"/>
              </a:rPr>
              <a:t>DuckDuckGo</a:t>
            </a:r>
            <a:endParaRPr lang="en-IN" dirty="0"/>
          </a:p>
          <a:p>
            <a:pPr marL="342900" indent="-342900">
              <a:buFont typeface="+mj-lt"/>
              <a:buAutoNum type="arabicPeriod"/>
            </a:pPr>
            <a:r>
              <a:rPr lang="en-IN" dirty="0">
                <a:hlinkClick r:id="rId8"/>
              </a:rPr>
              <a:t>Ask.com</a:t>
            </a:r>
            <a:endParaRPr lang="en-IN" dirty="0"/>
          </a:p>
          <a:p>
            <a:pPr marL="342900" indent="-342900">
              <a:buFont typeface="+mj-lt"/>
              <a:buAutoNum type="arabicPeriod"/>
            </a:pPr>
            <a:r>
              <a:rPr lang="en-IN" dirty="0" err="1">
                <a:hlinkClick r:id="rId9"/>
              </a:rPr>
              <a:t>Ecosia</a:t>
            </a:r>
            <a:endParaRPr lang="en-IN" dirty="0"/>
          </a:p>
          <a:p>
            <a:pPr marL="342900" indent="-342900">
              <a:buFont typeface="+mj-lt"/>
              <a:buAutoNum type="arabicPeriod"/>
            </a:pPr>
            <a:r>
              <a:rPr lang="en-IN" dirty="0">
                <a:hlinkClick r:id="rId10"/>
              </a:rPr>
              <a:t>Aol.com</a:t>
            </a:r>
            <a:endParaRPr lang="en-IN" dirty="0"/>
          </a:p>
          <a:p>
            <a:pPr marL="342900" indent="-342900">
              <a:buFont typeface="+mj-lt"/>
              <a:buAutoNum type="arabicPeriod"/>
            </a:pPr>
            <a:r>
              <a:rPr lang="en-IN" dirty="0">
                <a:hlinkClick r:id="rId11"/>
              </a:rPr>
              <a:t>Internet Archive</a:t>
            </a:r>
            <a:endParaRPr lang="en-IN" dirty="0"/>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0" y="0"/>
            <a:ext cx="1777604" cy="762000"/>
          </a:xfrm>
          <a:prstGeom prst="rect">
            <a:avLst/>
          </a:prstGeom>
        </p:spPr>
      </p:pic>
    </p:spTree>
    <p:extLst>
      <p:ext uri="{BB962C8B-B14F-4D97-AF65-F5344CB8AC3E}">
        <p14:creationId xmlns:p14="http://schemas.microsoft.com/office/powerpoint/2010/main" val="3045768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066800"/>
            <a:ext cx="8305800" cy="5105400"/>
          </a:xfrm>
        </p:spPr>
        <p:txBody>
          <a:bodyPr>
            <a:normAutofit/>
          </a:bodyPr>
          <a:lstStyle/>
          <a:p>
            <a:pPr marL="0" indent="0">
              <a:lnSpc>
                <a:spcPct val="100000"/>
              </a:lnSpc>
              <a:spcBef>
                <a:spcPts val="55"/>
              </a:spcBef>
              <a:buNone/>
            </a:pPr>
            <a:endParaRPr lang="en-US" sz="2400" dirty="0">
              <a:latin typeface="Times New Roman" panose="02020603050405020304" pitchFamily="18" charset="0"/>
              <a:cs typeface="Times New Roman" panose="02020603050405020304" pitchFamily="18" charset="0"/>
            </a:endParaRPr>
          </a:p>
          <a:p>
            <a:pPr marL="0" indent="0">
              <a:lnSpc>
                <a:spcPct val="100000"/>
              </a:lnSpc>
              <a:buNone/>
            </a:pPr>
            <a:r>
              <a:rPr lang="en-US" sz="2400" b="1" spc="-5" dirty="0">
                <a:latin typeface="Times New Roman" panose="02020603050405020304" pitchFamily="18" charset="0"/>
                <a:cs typeface="Times New Roman" panose="02020603050405020304" pitchFamily="18" charset="0"/>
              </a:rPr>
              <a:t>Purpose of </a:t>
            </a:r>
            <a:r>
              <a:rPr lang="en-US" sz="2400" b="1" spc="-10" dirty="0">
                <a:latin typeface="Times New Roman" panose="02020603050405020304" pitchFamily="18" charset="0"/>
                <a:cs typeface="Times New Roman" panose="02020603050405020304" pitchFamily="18" charset="0"/>
              </a:rPr>
              <a:t>Search </a:t>
            </a:r>
            <a:r>
              <a:rPr lang="en-US" sz="2400" b="1" spc="-15" dirty="0">
                <a:latin typeface="Times New Roman" panose="02020603050405020304" pitchFamily="18" charset="0"/>
                <a:cs typeface="Times New Roman" panose="02020603050405020304" pitchFamily="18" charset="0"/>
              </a:rPr>
              <a:t>Marketing</a:t>
            </a:r>
            <a:r>
              <a:rPr lang="en-US" sz="2400" b="1" spc="50" dirty="0">
                <a:latin typeface="Times New Roman" panose="02020603050405020304" pitchFamily="18" charset="0"/>
                <a:cs typeface="Times New Roman" panose="02020603050405020304" pitchFamily="18" charset="0"/>
              </a:rPr>
              <a:t> </a:t>
            </a:r>
            <a:endParaRPr lang="en-US" sz="2400" b="1" dirty="0">
              <a:latin typeface="Times New Roman" panose="02020603050405020304" pitchFamily="18" charset="0"/>
              <a:cs typeface="Times New Roman" panose="02020603050405020304" pitchFamily="18" charset="0"/>
            </a:endParaRPr>
          </a:p>
          <a:p>
            <a:pPr marL="279400" indent="-229235">
              <a:lnSpc>
                <a:spcPct val="100000"/>
              </a:lnSpc>
              <a:spcBef>
                <a:spcPts val="660"/>
              </a:spcBef>
              <a:buFont typeface="Wingdings"/>
              <a:buChar char=""/>
              <a:tabLst>
                <a:tab pos="280035" algn="l"/>
              </a:tabLst>
            </a:pPr>
            <a:endParaRPr lang="en-US" sz="2400" spc="-10" dirty="0">
              <a:latin typeface="Times New Roman" panose="02020603050405020304" pitchFamily="18" charset="0"/>
              <a:cs typeface="Times New Roman" panose="02020603050405020304" pitchFamily="18" charset="0"/>
            </a:endParaRPr>
          </a:p>
          <a:p>
            <a:pPr marL="279400" indent="-229235">
              <a:lnSpc>
                <a:spcPct val="100000"/>
              </a:lnSpc>
              <a:spcBef>
                <a:spcPts val="660"/>
              </a:spcBef>
              <a:buFont typeface="Wingdings"/>
              <a:buChar char=""/>
              <a:tabLst>
                <a:tab pos="280035" algn="l"/>
              </a:tabLst>
            </a:pPr>
            <a:r>
              <a:rPr lang="en-US" sz="2400" spc="-10" dirty="0">
                <a:latin typeface="Times New Roman" panose="02020603050405020304" pitchFamily="18" charset="0"/>
                <a:cs typeface="Times New Roman" panose="02020603050405020304" pitchFamily="18" charset="0"/>
              </a:rPr>
              <a:t>Acquire New</a:t>
            </a:r>
            <a:r>
              <a:rPr lang="en-US" sz="2400" spc="45" dirty="0">
                <a:latin typeface="Times New Roman" panose="02020603050405020304" pitchFamily="18" charset="0"/>
                <a:cs typeface="Times New Roman" panose="02020603050405020304" pitchFamily="18" charset="0"/>
              </a:rPr>
              <a:t> </a:t>
            </a:r>
            <a:r>
              <a:rPr lang="en-US" sz="2400" spc="-20" dirty="0">
                <a:latin typeface="Times New Roman" panose="02020603050405020304" pitchFamily="18" charset="0"/>
                <a:cs typeface="Times New Roman" panose="02020603050405020304" pitchFamily="18" charset="0"/>
              </a:rPr>
              <a:t>Customers</a:t>
            </a:r>
            <a:endParaRPr lang="en-US" sz="2400" dirty="0">
              <a:latin typeface="Times New Roman" panose="02020603050405020304" pitchFamily="18" charset="0"/>
              <a:cs typeface="Times New Roman" panose="02020603050405020304" pitchFamily="18" charset="0"/>
            </a:endParaRPr>
          </a:p>
          <a:p>
            <a:pPr marL="279400" indent="-229235">
              <a:lnSpc>
                <a:spcPct val="100000"/>
              </a:lnSpc>
              <a:spcBef>
                <a:spcPts val="660"/>
              </a:spcBef>
              <a:buFont typeface="Wingdings"/>
              <a:buChar char=""/>
              <a:tabLst>
                <a:tab pos="280035" algn="l"/>
              </a:tabLst>
            </a:pPr>
            <a:endParaRPr lang="en-US" sz="2400" spc="-20" dirty="0">
              <a:latin typeface="Times New Roman" panose="02020603050405020304" pitchFamily="18" charset="0"/>
              <a:cs typeface="Times New Roman" panose="02020603050405020304" pitchFamily="18" charset="0"/>
            </a:endParaRPr>
          </a:p>
          <a:p>
            <a:pPr marL="279400" indent="-229235">
              <a:lnSpc>
                <a:spcPct val="100000"/>
              </a:lnSpc>
              <a:spcBef>
                <a:spcPts val="660"/>
              </a:spcBef>
              <a:buFont typeface="Wingdings"/>
              <a:buChar char=""/>
              <a:tabLst>
                <a:tab pos="280035" algn="l"/>
              </a:tabLst>
            </a:pPr>
            <a:r>
              <a:rPr lang="en-US" sz="2400" spc="-20" dirty="0">
                <a:latin typeface="Times New Roman" panose="02020603050405020304" pitchFamily="18" charset="0"/>
                <a:cs typeface="Times New Roman" panose="02020603050405020304" pitchFamily="18" charset="0"/>
              </a:rPr>
              <a:t>Retain </a:t>
            </a:r>
            <a:r>
              <a:rPr lang="en-US" sz="2400" spc="-10" dirty="0">
                <a:latin typeface="Times New Roman" panose="02020603050405020304" pitchFamily="18" charset="0"/>
                <a:cs typeface="Times New Roman" panose="02020603050405020304" pitchFamily="18" charset="0"/>
              </a:rPr>
              <a:t>Old</a:t>
            </a:r>
            <a:r>
              <a:rPr lang="en-US" sz="2400" spc="20" dirty="0">
                <a:latin typeface="Times New Roman" panose="02020603050405020304" pitchFamily="18" charset="0"/>
                <a:cs typeface="Times New Roman" panose="02020603050405020304" pitchFamily="18" charset="0"/>
              </a:rPr>
              <a:t> </a:t>
            </a:r>
            <a:r>
              <a:rPr lang="en-US" sz="2400" spc="-20" dirty="0">
                <a:latin typeface="Times New Roman" panose="02020603050405020304" pitchFamily="18" charset="0"/>
                <a:cs typeface="Times New Roman" panose="02020603050405020304" pitchFamily="18" charset="0"/>
              </a:rPr>
              <a:t>Customers</a:t>
            </a:r>
            <a:endParaRPr lang="en-US" sz="2400" dirty="0">
              <a:latin typeface="Times New Roman" panose="02020603050405020304" pitchFamily="18" charset="0"/>
              <a:cs typeface="Times New Roman" panose="02020603050405020304" pitchFamily="18" charset="0"/>
            </a:endParaRPr>
          </a:p>
          <a:p>
            <a:pPr marL="279400" indent="-229235">
              <a:lnSpc>
                <a:spcPct val="100000"/>
              </a:lnSpc>
              <a:spcBef>
                <a:spcPts val="675"/>
              </a:spcBef>
              <a:buFont typeface="Wingdings"/>
              <a:buChar char=""/>
              <a:tabLst>
                <a:tab pos="280035" algn="l"/>
              </a:tabLst>
            </a:pPr>
            <a:endParaRPr lang="en-US" sz="2400" spc="-20" dirty="0">
              <a:latin typeface="Times New Roman" panose="02020603050405020304" pitchFamily="18" charset="0"/>
              <a:cs typeface="Times New Roman" panose="02020603050405020304" pitchFamily="18" charset="0"/>
            </a:endParaRPr>
          </a:p>
          <a:p>
            <a:pPr marL="279400" indent="-229235">
              <a:lnSpc>
                <a:spcPct val="100000"/>
              </a:lnSpc>
              <a:spcBef>
                <a:spcPts val="675"/>
              </a:spcBef>
              <a:buFont typeface="Wingdings"/>
              <a:buChar char=""/>
              <a:tabLst>
                <a:tab pos="280035" algn="l"/>
              </a:tabLst>
            </a:pPr>
            <a:r>
              <a:rPr lang="en-US" sz="2400" spc="-20" dirty="0">
                <a:latin typeface="Times New Roman" panose="02020603050405020304" pitchFamily="18" charset="0"/>
                <a:cs typeface="Times New Roman" panose="02020603050405020304" pitchFamily="18" charset="0"/>
              </a:rPr>
              <a:t>Create </a:t>
            </a:r>
            <a:r>
              <a:rPr lang="en-US" sz="2400" spc="-10" dirty="0">
                <a:latin typeface="Times New Roman" panose="02020603050405020304" pitchFamily="18" charset="0"/>
                <a:cs typeface="Times New Roman" panose="02020603050405020304" pitchFamily="18" charset="0"/>
              </a:rPr>
              <a:t>Awareness </a:t>
            </a:r>
            <a:r>
              <a:rPr lang="en-US" sz="2400" spc="-15" dirty="0">
                <a:latin typeface="Times New Roman" panose="02020603050405020304" pitchFamily="18" charset="0"/>
                <a:cs typeface="Times New Roman" panose="02020603050405020304" pitchFamily="18" charset="0"/>
              </a:rPr>
              <a:t>by </a:t>
            </a:r>
            <a:r>
              <a:rPr lang="en-US" sz="2400" spc="-5" dirty="0">
                <a:latin typeface="Times New Roman" panose="02020603050405020304" pitchFamily="18" charset="0"/>
                <a:cs typeface="Times New Roman" panose="02020603050405020304" pitchFamily="18" charset="0"/>
              </a:rPr>
              <a:t>means of </a:t>
            </a:r>
            <a:r>
              <a:rPr lang="en-US" sz="2400" spc="-20" dirty="0">
                <a:latin typeface="Times New Roman" panose="02020603050405020304" pitchFamily="18" charset="0"/>
                <a:cs typeface="Times New Roman" panose="02020603050405020304" pitchFamily="18" charset="0"/>
              </a:rPr>
              <a:t>Content</a:t>
            </a:r>
            <a:r>
              <a:rPr lang="en-US" sz="2400" spc="70" dirty="0">
                <a:latin typeface="Times New Roman" panose="02020603050405020304" pitchFamily="18" charset="0"/>
                <a:cs typeface="Times New Roman" panose="02020603050405020304" pitchFamily="18" charset="0"/>
              </a:rPr>
              <a:t> </a:t>
            </a:r>
            <a:r>
              <a:rPr lang="en-US" sz="2400" spc="-15" dirty="0">
                <a:latin typeface="Times New Roman" panose="02020603050405020304" pitchFamily="18" charset="0"/>
                <a:cs typeface="Times New Roman" panose="02020603050405020304" pitchFamily="18" charset="0"/>
              </a:rPr>
              <a:t>marketing</a:t>
            </a:r>
            <a:endParaRPr lang="en-US" sz="2400" dirty="0">
              <a:latin typeface="Times New Roman" panose="02020603050405020304" pitchFamily="18" charset="0"/>
              <a:cs typeface="Times New Roman" panose="02020603050405020304" pitchFamily="18" charset="0"/>
            </a:endParaRPr>
          </a:p>
          <a:p>
            <a:pPr marL="279400" indent="-229235">
              <a:lnSpc>
                <a:spcPct val="100000"/>
              </a:lnSpc>
              <a:spcBef>
                <a:spcPts val="660"/>
              </a:spcBef>
              <a:buFont typeface="Wingdings"/>
              <a:buChar char=""/>
              <a:tabLst>
                <a:tab pos="280035" algn="l"/>
              </a:tabLst>
            </a:pPr>
            <a:endParaRPr lang="en-US" sz="2400" spc="-20" dirty="0">
              <a:latin typeface="Times New Roman" panose="02020603050405020304" pitchFamily="18" charset="0"/>
              <a:cs typeface="Times New Roman" panose="02020603050405020304" pitchFamily="18" charset="0"/>
            </a:endParaRPr>
          </a:p>
          <a:p>
            <a:pPr marL="279400" indent="-229235">
              <a:lnSpc>
                <a:spcPct val="100000"/>
              </a:lnSpc>
              <a:spcBef>
                <a:spcPts val="660"/>
              </a:spcBef>
              <a:buFont typeface="Wingdings"/>
              <a:buChar char=""/>
              <a:tabLst>
                <a:tab pos="280035" algn="l"/>
              </a:tabLst>
            </a:pPr>
            <a:r>
              <a:rPr lang="en-US" sz="2400" spc="-20" dirty="0">
                <a:latin typeface="Times New Roman" panose="02020603050405020304" pitchFamily="18" charset="0"/>
                <a:cs typeface="Times New Roman" panose="02020603050405020304" pitchFamily="18" charset="0"/>
              </a:rPr>
              <a:t>Engage </a:t>
            </a:r>
            <a:r>
              <a:rPr lang="en-US" sz="2400" spc="-5" dirty="0">
                <a:latin typeface="Times New Roman" panose="02020603050405020304" pitchFamily="18" charset="0"/>
                <a:cs typeface="Times New Roman" panose="02020603050405020304" pitchFamily="18" charset="0"/>
              </a:rPr>
              <a:t>the </a:t>
            </a:r>
            <a:r>
              <a:rPr lang="en-US" sz="2400" spc="-20" dirty="0">
                <a:latin typeface="Times New Roman" panose="02020603050405020304" pitchFamily="18" charset="0"/>
                <a:cs typeface="Times New Roman" panose="02020603050405020304" pitchFamily="18" charset="0"/>
              </a:rPr>
              <a:t>customers to </a:t>
            </a:r>
            <a:r>
              <a:rPr lang="en-US" sz="2400" spc="-25" dirty="0">
                <a:latin typeface="Times New Roman" panose="02020603050405020304" pitchFamily="18" charset="0"/>
                <a:cs typeface="Times New Roman" panose="02020603050405020304" pitchFamily="18" charset="0"/>
              </a:rPr>
              <a:t>make </a:t>
            </a:r>
            <a:r>
              <a:rPr lang="en-US" sz="2400" spc="-5" dirty="0">
                <a:latin typeface="Times New Roman" panose="02020603050405020304" pitchFamily="18" charset="0"/>
                <a:cs typeface="Times New Roman" panose="02020603050405020304" pitchFamily="18" charset="0"/>
              </a:rPr>
              <a:t>1</a:t>
            </a:r>
            <a:r>
              <a:rPr lang="en-US" sz="2400" spc="-7" baseline="25525" dirty="0">
                <a:latin typeface="Times New Roman" panose="02020603050405020304" pitchFamily="18" charset="0"/>
                <a:cs typeface="Times New Roman" panose="02020603050405020304" pitchFamily="18" charset="0"/>
              </a:rPr>
              <a:t>st </a:t>
            </a:r>
            <a:r>
              <a:rPr lang="en-US" sz="2400" spc="-10" dirty="0">
                <a:latin typeface="Times New Roman" panose="02020603050405020304" pitchFamily="18" charset="0"/>
                <a:cs typeface="Times New Roman" panose="02020603050405020304" pitchFamily="18" charset="0"/>
              </a:rPr>
              <a:t>purchase </a:t>
            </a:r>
            <a:r>
              <a:rPr lang="en-US" sz="2400" spc="-15" dirty="0">
                <a:latin typeface="Times New Roman" panose="02020603050405020304" pitchFamily="18" charset="0"/>
                <a:cs typeface="Times New Roman" panose="02020603050405020304" pitchFamily="18" charset="0"/>
              </a:rPr>
              <a:t>by </a:t>
            </a:r>
            <a:r>
              <a:rPr lang="en-US" sz="2400" spc="-20" dirty="0">
                <a:latin typeface="Times New Roman" panose="02020603050405020304" pitchFamily="18" charset="0"/>
                <a:cs typeface="Times New Roman" panose="02020603050405020304" pitchFamily="18" charset="0"/>
              </a:rPr>
              <a:t>offering</a:t>
            </a:r>
            <a:r>
              <a:rPr lang="en-US" sz="2400" dirty="0">
                <a:latin typeface="Times New Roman" panose="02020603050405020304" pitchFamily="18" charset="0"/>
                <a:cs typeface="Times New Roman" panose="02020603050405020304" pitchFamily="18" charset="0"/>
              </a:rPr>
              <a:t> </a:t>
            </a:r>
            <a:r>
              <a:rPr lang="en-US" sz="2400" spc="-10" dirty="0">
                <a:latin typeface="Times New Roman" panose="02020603050405020304" pitchFamily="18" charset="0"/>
                <a:cs typeface="Times New Roman" panose="02020603050405020304" pitchFamily="18" charset="0"/>
              </a:rPr>
              <a:t>freebies</a:t>
            </a:r>
            <a:endParaRPr lang="en-US" sz="2400" dirty="0">
              <a:latin typeface="Times New Roman" panose="02020603050405020304" pitchFamily="18" charset="0"/>
              <a:cs typeface="Times New Roman" panose="02020603050405020304" pitchFamily="18" charset="0"/>
            </a:endParaRPr>
          </a:p>
          <a:p>
            <a:pPr algn="just">
              <a:buNone/>
            </a:pPr>
            <a:endParaRPr lang="en-US" sz="2400" dirty="0">
              <a:latin typeface="Times New Roman" panose="02020603050405020304" pitchFamily="18" charset="0"/>
              <a:cs typeface="Times New Roman" panose="02020603050405020304" pitchFamily="18" charset="0"/>
            </a:endParaRPr>
          </a:p>
          <a:p>
            <a:pPr algn="just">
              <a:buNone/>
            </a:pPr>
            <a:endParaRPr lang="en-US" sz="2400" dirty="0">
              <a:latin typeface="Times New Roman" panose="02020603050405020304" pitchFamily="18" charset="0"/>
              <a:cs typeface="Times New Roman" panose="02020603050405020304" pitchFamily="18" charset="0"/>
            </a:endParaRPr>
          </a:p>
          <a:p>
            <a:pPr algn="just">
              <a:buNone/>
            </a:pPr>
            <a:endParaRPr lang="en-US" sz="2000" dirty="0"/>
          </a:p>
          <a:p>
            <a:pPr algn="just">
              <a:buNone/>
            </a:pPr>
            <a:endParaRPr lang="en-US" dirty="0"/>
          </a:p>
        </p:txBody>
      </p:sp>
      <p:sp>
        <p:nvSpPr>
          <p:cNvPr id="4" name="Date Placeholder 3"/>
          <p:cNvSpPr>
            <a:spLocks noGrp="1"/>
          </p:cNvSpPr>
          <p:nvPr>
            <p:ph type="dt" sz="half" idx="10"/>
          </p:nvPr>
        </p:nvSpPr>
        <p:spPr/>
        <p:txBody>
          <a:bodyPr/>
          <a:lstStyle/>
          <a:p>
            <a:fld id="{3A32C924-3D72-4A05-B7EF-B9330BA5D049}"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39</a:t>
            </a:fld>
            <a:endParaRPr lang="en-US" dirty="0"/>
          </a:p>
        </p:txBody>
      </p:sp>
      <p:sp>
        <p:nvSpPr>
          <p:cNvPr id="7" name="Title 1"/>
          <p:cNvSpPr txBox="1">
            <a:spLocks/>
          </p:cNvSpPr>
          <p:nvPr/>
        </p:nvSpPr>
        <p:spPr>
          <a:xfrm>
            <a:off x="1676400" y="155397"/>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buNone/>
              <a:defRPr/>
            </a:pPr>
            <a:r>
              <a:rPr lang="en-US" sz="2400" dirty="0">
                <a:latin typeface="Times New Roman" panose="02020603050405020304" pitchFamily="18" charset="0"/>
                <a:cs typeface="Times New Roman" panose="02020603050405020304" pitchFamily="18" charset="0"/>
              </a:rPr>
              <a:t>                Purpose of Search Marketing</a:t>
            </a:r>
            <a:r>
              <a:rPr lang="en-US" sz="2400" dirty="0"/>
              <a:t>(CO3)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55397"/>
            <a:ext cx="1633046" cy="882650"/>
          </a:xfrm>
          <a:prstGeom prst="rect">
            <a:avLst/>
          </a:prstGeom>
        </p:spPr>
      </p:pic>
    </p:spTree>
    <p:extLst>
      <p:ext uri="{BB962C8B-B14F-4D97-AF65-F5344CB8AC3E}">
        <p14:creationId xmlns:p14="http://schemas.microsoft.com/office/powerpoint/2010/main" val="21248575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idx="1"/>
            <p:extLst>
              <p:ext uri="{D42A27DB-BD31-4B8C-83A1-F6EECF244321}">
                <p14:modId xmlns:p14="http://schemas.microsoft.com/office/powerpoint/2010/main" val="249901720"/>
              </p:ext>
            </p:extLst>
          </p:nvPr>
        </p:nvGraphicFramePr>
        <p:xfrm>
          <a:off x="190500" y="1135760"/>
          <a:ext cx="8763000" cy="4766618"/>
        </p:xfrm>
        <a:graphic>
          <a:graphicData uri="http://schemas.openxmlformats.org/drawingml/2006/table">
            <a:tbl>
              <a:tblPr firstRow="1" bandRow="1">
                <a:tableStyleId>{5C22544A-7EE6-4342-B048-85BDC9FD1C3A}</a:tableStyleId>
              </a:tblPr>
              <a:tblGrid>
                <a:gridCol w="1608666">
                  <a:extLst>
                    <a:ext uri="{9D8B030D-6E8A-4147-A177-3AD203B41FA5}">
                      <a16:colId xmlns:a16="http://schemas.microsoft.com/office/drawing/2014/main" xmlns="" val="20000"/>
                    </a:ext>
                  </a:extLst>
                </a:gridCol>
                <a:gridCol w="7154334">
                  <a:extLst>
                    <a:ext uri="{9D8B030D-6E8A-4147-A177-3AD203B41FA5}">
                      <a16:colId xmlns:a16="http://schemas.microsoft.com/office/drawing/2014/main" xmlns="" val="20001"/>
                    </a:ext>
                  </a:extLst>
                </a:gridCol>
              </a:tblGrid>
              <a:tr h="410663">
                <a:tc>
                  <a:txBody>
                    <a:bodyPr/>
                    <a:lstStyle/>
                    <a:p>
                      <a:r>
                        <a:rPr lang="en-US" sz="2000" dirty="0">
                          <a:latin typeface="+mn-lt"/>
                        </a:rPr>
                        <a:t>S. No.</a:t>
                      </a:r>
                    </a:p>
                  </a:txBody>
                  <a:tcPr/>
                </a:tc>
                <a:tc>
                  <a:txBody>
                    <a:bodyPr/>
                    <a:lstStyle/>
                    <a:p>
                      <a:pPr algn="l"/>
                      <a:r>
                        <a:rPr lang="en-US" sz="2000" dirty="0">
                          <a:latin typeface="+mn-lt"/>
                        </a:rPr>
                        <a:t>Index</a:t>
                      </a:r>
                    </a:p>
                  </a:txBody>
                  <a:tcPr/>
                </a:tc>
                <a:extLst>
                  <a:ext uri="{0D108BD9-81ED-4DB2-BD59-A6C34878D82A}">
                    <a16:rowId xmlns:a16="http://schemas.microsoft.com/office/drawing/2014/main" xmlns="" val="10000"/>
                  </a:ext>
                </a:extLst>
              </a:tr>
              <a:tr h="483995">
                <a:tc>
                  <a:txBody>
                    <a:bodyPr/>
                    <a:lstStyle/>
                    <a:p>
                      <a:r>
                        <a:rPr lang="en-US" sz="2000" b="0" dirty="0">
                          <a:latin typeface="+mn-lt"/>
                          <a:cs typeface="Times New Roman" pitchFamily="18" charset="0"/>
                        </a:rPr>
                        <a:t>20.</a:t>
                      </a:r>
                    </a:p>
                  </a:txBody>
                  <a:tcPr/>
                </a:tc>
                <a:tc>
                  <a:txBody>
                    <a:bodyPr/>
                    <a:lstStyle/>
                    <a:p>
                      <a:r>
                        <a:rPr lang="en-US" sz="2000" b="0" dirty="0">
                          <a:latin typeface="+mn-lt"/>
                          <a:cs typeface="Times New Roman" pitchFamily="18" charset="0"/>
                        </a:rPr>
                        <a:t>Lecture related to topic</a:t>
                      </a:r>
                    </a:p>
                  </a:txBody>
                  <a:tcPr/>
                </a:tc>
                <a:extLst>
                  <a:ext uri="{0D108BD9-81ED-4DB2-BD59-A6C34878D82A}">
                    <a16:rowId xmlns:a16="http://schemas.microsoft.com/office/drawing/2014/main" xmlns="" val="10001"/>
                  </a:ext>
                </a:extLst>
              </a:tr>
              <a:tr h="483995">
                <a:tc>
                  <a:txBody>
                    <a:bodyPr/>
                    <a:lstStyle/>
                    <a:p>
                      <a:r>
                        <a:rPr lang="en-US" sz="2000" b="0" dirty="0">
                          <a:latin typeface="+mn-lt"/>
                          <a:cs typeface="Times New Roman" pitchFamily="18" charset="0"/>
                        </a:rPr>
                        <a:t>21.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dk1"/>
                          </a:solidFill>
                          <a:effectLst/>
                          <a:uLnTx/>
                          <a:uFillTx/>
                          <a:latin typeface="+mn-lt"/>
                          <a:cs typeface="Times New Roman" pitchFamily="18" charset="0"/>
                        </a:rPr>
                        <a:t>Daily Quiz</a:t>
                      </a:r>
                    </a:p>
                  </a:txBody>
                  <a:tcPr/>
                </a:tc>
                <a:extLst>
                  <a:ext uri="{0D108BD9-81ED-4DB2-BD59-A6C34878D82A}">
                    <a16:rowId xmlns:a16="http://schemas.microsoft.com/office/drawing/2014/main" xmlns="" val="10002"/>
                  </a:ext>
                </a:extLst>
              </a:tr>
              <a:tr h="483995">
                <a:tc>
                  <a:txBody>
                    <a:bodyPr/>
                    <a:lstStyle/>
                    <a:p>
                      <a:r>
                        <a:rPr lang="en-US" sz="2000" b="0" dirty="0">
                          <a:latin typeface="+mn-lt"/>
                          <a:cs typeface="Times New Roman" pitchFamily="18" charset="0"/>
                        </a:rPr>
                        <a:t>22.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dirty="0">
                          <a:latin typeface="+mn-lt"/>
                          <a:cs typeface="Times New Roman" pitchFamily="18" charset="0"/>
                        </a:rPr>
                        <a:t>Weekly Assignment</a:t>
                      </a:r>
                    </a:p>
                  </a:txBody>
                  <a:tcPr/>
                </a:tc>
                <a:extLst>
                  <a:ext uri="{0D108BD9-81ED-4DB2-BD59-A6C34878D82A}">
                    <a16:rowId xmlns:a16="http://schemas.microsoft.com/office/drawing/2014/main" xmlns="" val="10003"/>
                  </a:ext>
                </a:extLst>
              </a:tr>
              <a:tr h="483995">
                <a:tc>
                  <a:txBody>
                    <a:bodyPr/>
                    <a:lstStyle/>
                    <a:p>
                      <a:r>
                        <a:rPr lang="en-US" sz="2000" b="0" dirty="0">
                          <a:latin typeface="+mn-lt"/>
                          <a:cs typeface="Times New Roman" pitchFamily="18" charset="0"/>
                        </a:rPr>
                        <a:t>23.</a:t>
                      </a:r>
                    </a:p>
                  </a:txBody>
                  <a:tcPr/>
                </a:tc>
                <a:tc>
                  <a:txBody>
                    <a:bodyPr/>
                    <a:lstStyle/>
                    <a:p>
                      <a:r>
                        <a:rPr lang="en-US" sz="2000" b="0" dirty="0">
                          <a:latin typeface="+mn-lt"/>
                          <a:cs typeface="Times New Roman" pitchFamily="18" charset="0"/>
                        </a:rPr>
                        <a:t>Topic Links</a:t>
                      </a:r>
                    </a:p>
                  </a:txBody>
                  <a:tcPr/>
                </a:tc>
                <a:extLst>
                  <a:ext uri="{0D108BD9-81ED-4DB2-BD59-A6C34878D82A}">
                    <a16:rowId xmlns:a16="http://schemas.microsoft.com/office/drawing/2014/main" xmlns="" val="10004"/>
                  </a:ext>
                </a:extLst>
              </a:tr>
              <a:tr h="483995">
                <a:tc>
                  <a:txBody>
                    <a:bodyPr/>
                    <a:lstStyle/>
                    <a:p>
                      <a:r>
                        <a:rPr lang="en-US" sz="2000" b="0" dirty="0">
                          <a:latin typeface="+mn-lt"/>
                          <a:cs typeface="Times New Roman" pitchFamily="18" charset="0"/>
                        </a:rPr>
                        <a:t>24.</a:t>
                      </a:r>
                    </a:p>
                  </a:txBody>
                  <a:tcPr/>
                </a:tc>
                <a:tc>
                  <a:txBody>
                    <a:bodyPr/>
                    <a:lstStyle/>
                    <a:p>
                      <a:r>
                        <a:rPr lang="en-US" sz="2000" b="0" dirty="0">
                          <a:latin typeface="+mn-lt"/>
                          <a:cs typeface="Times New Roman" pitchFamily="18" charset="0"/>
                        </a:rPr>
                        <a:t>MCQs</a:t>
                      </a:r>
                    </a:p>
                  </a:txBody>
                  <a:tcPr/>
                </a:tc>
                <a:extLst>
                  <a:ext uri="{0D108BD9-81ED-4DB2-BD59-A6C34878D82A}">
                    <a16:rowId xmlns:a16="http://schemas.microsoft.com/office/drawing/2014/main" xmlns="" val="10005"/>
                  </a:ext>
                </a:extLst>
              </a:tr>
              <a:tr h="483995">
                <a:tc>
                  <a:txBody>
                    <a:bodyPr/>
                    <a:lstStyle/>
                    <a:p>
                      <a:r>
                        <a:rPr lang="en-US" sz="2000" b="0" dirty="0">
                          <a:latin typeface="+mn-lt"/>
                          <a:cs typeface="Times New Roman" pitchFamily="18" charset="0"/>
                        </a:rPr>
                        <a:t>25.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dirty="0">
                          <a:latin typeface="+mn-lt"/>
                          <a:cs typeface="Times New Roman" pitchFamily="18" charset="0"/>
                        </a:rPr>
                        <a:t>Glossary Questions</a:t>
                      </a:r>
                    </a:p>
                  </a:txBody>
                  <a:tcPr/>
                </a:tc>
                <a:extLst>
                  <a:ext uri="{0D108BD9-81ED-4DB2-BD59-A6C34878D82A}">
                    <a16:rowId xmlns:a16="http://schemas.microsoft.com/office/drawing/2014/main" xmlns="" val="10006"/>
                  </a:ext>
                </a:extLst>
              </a:tr>
              <a:tr h="483995">
                <a:tc>
                  <a:txBody>
                    <a:bodyPr/>
                    <a:lstStyle/>
                    <a:p>
                      <a:r>
                        <a:rPr lang="en-US" sz="2000" b="0" dirty="0">
                          <a:latin typeface="+mn-lt"/>
                          <a:cs typeface="Times New Roman" pitchFamily="18" charset="0"/>
                        </a:rPr>
                        <a:t>26.</a:t>
                      </a:r>
                    </a:p>
                  </a:txBody>
                  <a:tcPr/>
                </a:tc>
                <a:tc>
                  <a:txBody>
                    <a:bodyPr/>
                    <a:lstStyle/>
                    <a:p>
                      <a:r>
                        <a:rPr lang="en-US" sz="2000" b="0" dirty="0">
                          <a:latin typeface="+mn-lt"/>
                          <a:cs typeface="Times New Roman" pitchFamily="18" charset="0"/>
                        </a:rPr>
                        <a:t>Old question papers</a:t>
                      </a:r>
                    </a:p>
                  </a:txBody>
                  <a:tcPr/>
                </a:tc>
                <a:extLst>
                  <a:ext uri="{0D108BD9-81ED-4DB2-BD59-A6C34878D82A}">
                    <a16:rowId xmlns:a16="http://schemas.microsoft.com/office/drawing/2014/main" xmlns="" val="10007"/>
                  </a:ext>
                </a:extLst>
              </a:tr>
              <a:tr h="483995">
                <a:tc>
                  <a:txBody>
                    <a:bodyPr/>
                    <a:lstStyle/>
                    <a:p>
                      <a:r>
                        <a:rPr lang="en-US" sz="2000" b="0" dirty="0">
                          <a:latin typeface="+mn-lt"/>
                          <a:cs typeface="Times New Roman" pitchFamily="18" charset="0"/>
                        </a:rPr>
                        <a:t>27.</a:t>
                      </a:r>
                    </a:p>
                  </a:txBody>
                  <a:tcPr/>
                </a:tc>
                <a:tc>
                  <a:txBody>
                    <a:bodyPr/>
                    <a:lstStyle/>
                    <a:p>
                      <a:r>
                        <a:rPr lang="en-US" sz="2000" b="0" dirty="0">
                          <a:latin typeface="+mn-lt"/>
                          <a:cs typeface="Times New Roman" pitchFamily="18" charset="0"/>
                        </a:rPr>
                        <a:t>Expected Questions</a:t>
                      </a:r>
                    </a:p>
                  </a:txBody>
                  <a:tcPr/>
                </a:tc>
                <a:extLst>
                  <a:ext uri="{0D108BD9-81ED-4DB2-BD59-A6C34878D82A}">
                    <a16:rowId xmlns:a16="http://schemas.microsoft.com/office/drawing/2014/main" xmlns="" val="10008"/>
                  </a:ext>
                </a:extLst>
              </a:tr>
              <a:tr h="483995">
                <a:tc>
                  <a:txBody>
                    <a:bodyPr/>
                    <a:lstStyle/>
                    <a:p>
                      <a:r>
                        <a:rPr lang="en-US" sz="2000" b="0" dirty="0">
                          <a:latin typeface="+mn-lt"/>
                          <a:cs typeface="Times New Roman" pitchFamily="18" charset="0"/>
                        </a:rPr>
                        <a:t>28.</a:t>
                      </a:r>
                    </a:p>
                  </a:txBody>
                  <a:tcPr/>
                </a:tc>
                <a:tc>
                  <a:txBody>
                    <a:bodyPr/>
                    <a:lstStyle/>
                    <a:p>
                      <a:r>
                        <a:rPr lang="en-US" sz="2000" b="0" dirty="0">
                          <a:latin typeface="+mn-lt"/>
                          <a:cs typeface="Times New Roman" pitchFamily="18" charset="0"/>
                        </a:rPr>
                        <a:t>Recap of unit</a:t>
                      </a:r>
                    </a:p>
                  </a:txBody>
                  <a:tcPr/>
                </a:tc>
                <a:extLst>
                  <a:ext uri="{0D108BD9-81ED-4DB2-BD59-A6C34878D82A}">
                    <a16:rowId xmlns:a16="http://schemas.microsoft.com/office/drawing/2014/main" xmlns="" val="10009"/>
                  </a:ext>
                </a:extLst>
              </a:tr>
            </a:tbl>
          </a:graphicData>
        </a:graphic>
      </p:graphicFrame>
      <p:sp>
        <p:nvSpPr>
          <p:cNvPr id="6" name="Slide Number Placeholder 5"/>
          <p:cNvSpPr>
            <a:spLocks noGrp="1"/>
          </p:cNvSpPr>
          <p:nvPr>
            <p:ph type="sldNum" sz="quarter" idx="12"/>
          </p:nvPr>
        </p:nvSpPr>
        <p:spPr/>
        <p:txBody>
          <a:bodyPr/>
          <a:lstStyle/>
          <a:p>
            <a:fld id="{B6F15528-21DE-4FAA-801E-634DDDAF4B2B}" type="slidenum">
              <a:rPr lang="en-US" smtClean="0"/>
              <a:pPr/>
              <a:t>4</a:t>
            </a:fld>
            <a:endParaRPr lang="en-US" dirty="0"/>
          </a:p>
        </p:txBody>
      </p:sp>
      <p:sp>
        <p:nvSpPr>
          <p:cNvPr id="7" name="Title 1"/>
          <p:cNvSpPr txBox="1">
            <a:spLocks/>
          </p:cNvSpPr>
          <p:nvPr/>
        </p:nvSpPr>
        <p:spPr>
          <a:xfrm>
            <a:off x="1701070" y="69574"/>
            <a:ext cx="7429678"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latin typeface="+mj-lt"/>
                <a:cs typeface="Times New Roman" pitchFamily="18" charset="0"/>
              </a:rPr>
              <a:t>Index/Content</a:t>
            </a:r>
          </a:p>
        </p:txBody>
      </p:sp>
      <p:sp>
        <p:nvSpPr>
          <p:cNvPr id="10" name="Date Placeholder 9"/>
          <p:cNvSpPr>
            <a:spLocks noGrp="1"/>
          </p:cNvSpPr>
          <p:nvPr>
            <p:ph type="dt" sz="half" idx="10"/>
          </p:nvPr>
        </p:nvSpPr>
        <p:spPr/>
        <p:txBody>
          <a:bodyPr/>
          <a:lstStyle/>
          <a:p>
            <a:fld id="{222000A4-6A25-4565-91B5-D1FF618219C9}" type="datetime1">
              <a:rPr lang="en-US" smtClean="0"/>
              <a:t>3/6/2025</a:t>
            </a:fld>
            <a:endParaRPr lang="en-US" dirty="0"/>
          </a:p>
        </p:txBody>
      </p:sp>
      <p:sp>
        <p:nvSpPr>
          <p:cNvPr id="11" name="Footer Placeholder 10"/>
          <p:cNvSpPr>
            <a:spLocks noGrp="1"/>
          </p:cNvSpPr>
          <p:nvPr>
            <p:ph type="ftr" sz="quarter" idx="11"/>
          </p:nvPr>
        </p:nvSpPr>
        <p:spPr>
          <a:xfrm>
            <a:off x="1524000" y="6356350"/>
            <a:ext cx="6324600" cy="365125"/>
          </a:xfrm>
        </p:spPr>
        <p:txBody>
          <a:bodyPr/>
          <a:lstStyle/>
          <a:p>
            <a:r>
              <a:rPr lang="en-US"/>
              <a:t>Deepika Sharma           Digital Marketing               Unit 3</a:t>
            </a:r>
            <a:endParaRPr lang="en-US" dirty="0"/>
          </a:p>
        </p:txBody>
      </p:sp>
      <p:pic>
        <p:nvPicPr>
          <p:cNvPr id="13" name="Picture 12"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478" y="56321"/>
            <a:ext cx="1599844" cy="68580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371600"/>
            <a:ext cx="8763000" cy="4495800"/>
          </a:xfrm>
        </p:spPr>
        <p:txBody>
          <a:bodyPr>
            <a:normAutofit/>
          </a:bodyPr>
          <a:lstStyle/>
          <a:p>
            <a:pPr marL="0" indent="0">
              <a:buNone/>
            </a:pPr>
            <a:endParaRPr lang="en-IN" sz="2400" dirty="0"/>
          </a:p>
          <a:p>
            <a:pPr marL="0" indent="0">
              <a:buNone/>
            </a:pPr>
            <a:endParaRPr lang="en-US" sz="2400" dirty="0">
              <a:latin typeface="Times New Roman" panose="02020603050405020304" pitchFamily="18" charset="0"/>
              <a:cs typeface="Times New Roman" panose="02020603050405020304" pitchFamily="18" charset="0"/>
            </a:endParaRPr>
          </a:p>
          <a:p>
            <a:pPr marL="0" indent="0">
              <a:lnSpc>
                <a:spcPct val="100000"/>
              </a:lnSpc>
              <a:spcBef>
                <a:spcPts val="55"/>
              </a:spcBef>
              <a:buNone/>
            </a:pPr>
            <a:endParaRPr lang="en-US" dirty="0">
              <a:latin typeface="Carlito"/>
              <a:cs typeface="Carlito"/>
            </a:endParaRPr>
          </a:p>
          <a:p>
            <a:pPr algn="just">
              <a:buNone/>
            </a:pPr>
            <a:endParaRPr lang="en-US" sz="2000" dirty="0"/>
          </a:p>
          <a:p>
            <a:pPr algn="just">
              <a:buNone/>
            </a:pPr>
            <a:endParaRPr lang="en-US" sz="2000" dirty="0"/>
          </a:p>
          <a:p>
            <a:pPr algn="just">
              <a:buNone/>
            </a:pPr>
            <a:endParaRPr lang="en-US" sz="2000" dirty="0"/>
          </a:p>
          <a:p>
            <a:pPr algn="just">
              <a:buNone/>
            </a:pPr>
            <a:endParaRPr lang="en-US" dirty="0"/>
          </a:p>
        </p:txBody>
      </p:sp>
      <p:sp>
        <p:nvSpPr>
          <p:cNvPr id="4" name="Date Placeholder 3"/>
          <p:cNvSpPr>
            <a:spLocks noGrp="1"/>
          </p:cNvSpPr>
          <p:nvPr>
            <p:ph type="dt" sz="half" idx="10"/>
          </p:nvPr>
        </p:nvSpPr>
        <p:spPr/>
        <p:txBody>
          <a:bodyPr/>
          <a:lstStyle/>
          <a:p>
            <a:fld id="{B869D2A8-9FFC-41EB-86FA-C0FC7F2531F7}"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40</a:t>
            </a:fld>
            <a:endParaRPr lang="en-US" dirty="0"/>
          </a:p>
        </p:txBody>
      </p:sp>
      <p:sp>
        <p:nvSpPr>
          <p:cNvPr id="7" name="Title 1"/>
          <p:cNvSpPr txBox="1">
            <a:spLocks/>
          </p:cNvSpPr>
          <p:nvPr/>
        </p:nvSpPr>
        <p:spPr>
          <a:xfrm>
            <a:off x="1981200" y="0"/>
            <a:ext cx="7162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buNone/>
              <a:defRPr/>
            </a:pPr>
            <a:r>
              <a:rPr lang="en-US" dirty="0"/>
              <a:t>                                       </a:t>
            </a:r>
            <a:r>
              <a:rPr lang="en-US" sz="2400" dirty="0"/>
              <a:t>Types of Search Marketing(CO3)</a:t>
            </a: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447799"/>
            <a:ext cx="7620000" cy="4267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752600" cy="907799"/>
          </a:xfrm>
          <a:prstGeom prst="rect">
            <a:avLst/>
          </a:prstGeom>
        </p:spPr>
      </p:pic>
    </p:spTree>
    <p:extLst>
      <p:ext uri="{BB962C8B-B14F-4D97-AF65-F5344CB8AC3E}">
        <p14:creationId xmlns:p14="http://schemas.microsoft.com/office/powerpoint/2010/main" val="732970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371600"/>
            <a:ext cx="8763000" cy="4495800"/>
          </a:xfrm>
        </p:spPr>
        <p:txBody>
          <a:bodyPr>
            <a:normAutofit/>
          </a:bodyPr>
          <a:lstStyle/>
          <a:p>
            <a:pPr marL="0" indent="0">
              <a:buNone/>
            </a:pP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SEO (Search Engine Optimization): Gaining search engine listings via unpaid tactics.</a:t>
            </a:r>
          </a:p>
          <a:p>
            <a:pPr marL="0" indent="0">
              <a:buNone/>
            </a:pP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PPC (Pay-per-click or paid advertising): Gaining search engine listings via paid tactics.</a:t>
            </a:r>
          </a:p>
          <a:p>
            <a:pPr marL="0" indent="0">
              <a:buNone/>
            </a:pPr>
            <a:endParaRPr lang="en-US" sz="2400" dirty="0">
              <a:latin typeface="Times New Roman" panose="02020603050405020304" pitchFamily="18" charset="0"/>
              <a:cs typeface="Times New Roman" panose="02020603050405020304" pitchFamily="18" charset="0"/>
            </a:endParaRPr>
          </a:p>
          <a:p>
            <a:r>
              <a:rPr lang="en-IN" sz="2400" b="1" dirty="0"/>
              <a:t>SEM</a:t>
            </a:r>
            <a:r>
              <a:rPr lang="en-IN" sz="2400" dirty="0"/>
              <a:t> - An approach that uses paid methods to appear in search results.</a:t>
            </a:r>
          </a:p>
          <a:p>
            <a:pPr marL="0" indent="0">
              <a:buNone/>
            </a:pPr>
            <a:endParaRPr lang="en-US" sz="2400" dirty="0">
              <a:latin typeface="Times New Roman" panose="02020603050405020304" pitchFamily="18" charset="0"/>
              <a:cs typeface="Times New Roman" panose="02020603050405020304" pitchFamily="18" charset="0"/>
            </a:endParaRPr>
          </a:p>
          <a:p>
            <a:pPr marL="0" indent="0">
              <a:lnSpc>
                <a:spcPct val="100000"/>
              </a:lnSpc>
              <a:spcBef>
                <a:spcPts val="55"/>
              </a:spcBef>
              <a:buNone/>
            </a:pPr>
            <a:endParaRPr lang="en-US" dirty="0">
              <a:latin typeface="Carlito"/>
              <a:cs typeface="Carlito"/>
            </a:endParaRPr>
          </a:p>
          <a:p>
            <a:pPr algn="just">
              <a:buNone/>
            </a:pPr>
            <a:endParaRPr lang="en-US" sz="2000" dirty="0"/>
          </a:p>
          <a:p>
            <a:pPr algn="just">
              <a:buNone/>
            </a:pPr>
            <a:endParaRPr lang="en-US" sz="2000" dirty="0"/>
          </a:p>
          <a:p>
            <a:pPr algn="just">
              <a:buNone/>
            </a:pPr>
            <a:endParaRPr lang="en-US" sz="2000" dirty="0"/>
          </a:p>
          <a:p>
            <a:pPr algn="just">
              <a:buNone/>
            </a:pPr>
            <a:endParaRPr lang="en-US" dirty="0"/>
          </a:p>
        </p:txBody>
      </p:sp>
      <p:sp>
        <p:nvSpPr>
          <p:cNvPr id="4" name="Date Placeholder 3"/>
          <p:cNvSpPr>
            <a:spLocks noGrp="1"/>
          </p:cNvSpPr>
          <p:nvPr>
            <p:ph type="dt" sz="half" idx="10"/>
          </p:nvPr>
        </p:nvSpPr>
        <p:spPr/>
        <p:txBody>
          <a:bodyPr/>
          <a:lstStyle/>
          <a:p>
            <a:fld id="{19E3CA2F-7011-42D0-BB71-D7035DD5BB66}"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41</a:t>
            </a:fld>
            <a:endParaRPr lang="en-US" dirty="0"/>
          </a:p>
        </p:txBody>
      </p:sp>
      <p:sp>
        <p:nvSpPr>
          <p:cNvPr id="7" name="Title 1"/>
          <p:cNvSpPr txBox="1">
            <a:spLocks/>
          </p:cNvSpPr>
          <p:nvPr/>
        </p:nvSpPr>
        <p:spPr>
          <a:xfrm>
            <a:off x="1905000" y="114302"/>
            <a:ext cx="7239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buNone/>
              <a:defRPr/>
            </a:pPr>
            <a:r>
              <a:rPr lang="en-US" sz="2400" dirty="0"/>
              <a:t>                                   Types of  Search Marketing(CO3)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47933"/>
            <a:ext cx="1752600" cy="751282"/>
          </a:xfrm>
          <a:prstGeom prst="rect">
            <a:avLst/>
          </a:prstGeom>
        </p:spPr>
      </p:pic>
    </p:spTree>
    <p:extLst>
      <p:ext uri="{BB962C8B-B14F-4D97-AF65-F5344CB8AC3E}">
        <p14:creationId xmlns:p14="http://schemas.microsoft.com/office/powerpoint/2010/main" val="15810848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Autofit/>
          </a:bodyPr>
          <a:lstStyle/>
          <a:p>
            <a:pPr algn="just"/>
            <a:r>
              <a:rPr lang="en-US" sz="2200" dirty="0">
                <a:latin typeface="Times New Roman" panose="02020603050405020304" pitchFamily="18" charset="0"/>
                <a:cs typeface="Times New Roman" panose="02020603050405020304" pitchFamily="18" charset="0"/>
              </a:rPr>
              <a:t>SEO stands for </a:t>
            </a:r>
            <a:r>
              <a:rPr lang="en-US" sz="2200" b="1" dirty="0">
                <a:latin typeface="Times New Roman" panose="02020603050405020304" pitchFamily="18" charset="0"/>
                <a:cs typeface="Times New Roman" panose="02020603050405020304" pitchFamily="18" charset="0"/>
              </a:rPr>
              <a:t>Search Engine Optimization</a:t>
            </a:r>
            <a:r>
              <a:rPr lang="en-US" sz="2200" dirty="0">
                <a:latin typeface="Times New Roman" panose="02020603050405020304" pitchFamily="18" charset="0"/>
                <a:cs typeface="Times New Roman" panose="02020603050405020304" pitchFamily="18" charset="0"/>
              </a:rPr>
              <a:t>. </a:t>
            </a:r>
          </a:p>
          <a:p>
            <a:pPr algn="just"/>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Search Engine Optimization (SEO) is the process of improving your website so that it appears higher in search engine results (like Google) when people look for things related to your business.</a:t>
            </a:r>
          </a:p>
          <a:p>
            <a:pPr algn="just"/>
            <a:r>
              <a:rPr lang="en-US" sz="2200" dirty="0">
                <a:latin typeface="Times New Roman" panose="02020603050405020304" pitchFamily="18" charset="0"/>
                <a:cs typeface="Times New Roman" panose="02020603050405020304" pitchFamily="18" charset="0"/>
              </a:rPr>
              <a:t>     </a:t>
            </a:r>
          </a:p>
        </p:txBody>
      </p:sp>
      <p:sp>
        <p:nvSpPr>
          <p:cNvPr id="4" name="Date Placeholder 3"/>
          <p:cNvSpPr>
            <a:spLocks noGrp="1"/>
          </p:cNvSpPr>
          <p:nvPr>
            <p:ph type="dt" sz="half" idx="10"/>
          </p:nvPr>
        </p:nvSpPr>
        <p:spPr/>
        <p:txBody>
          <a:bodyPr/>
          <a:lstStyle/>
          <a:p>
            <a:fld id="{A2EF02A1-281B-4C1D-BDB1-D32E0EA32F03}"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42</a:t>
            </a:fld>
            <a:endParaRPr lang="en-US"/>
          </a:p>
        </p:txBody>
      </p:sp>
      <p:sp>
        <p:nvSpPr>
          <p:cNvPr id="7" name="Title 1"/>
          <p:cNvSpPr txBox="1">
            <a:spLocks/>
          </p:cNvSpPr>
          <p:nvPr/>
        </p:nvSpPr>
        <p:spPr>
          <a:xfrm>
            <a:off x="2150165" y="130175"/>
            <a:ext cx="7010400" cy="762000"/>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endParaRPr lang="en-US" sz="2400" b="1" dirty="0"/>
          </a:p>
          <a:p>
            <a:pPr algn="ctr"/>
            <a:r>
              <a:rPr lang="en-US" sz="2400" dirty="0"/>
              <a:t>Overview of search engine optimization (SEO)(CO3)</a:t>
            </a:r>
          </a:p>
          <a:p>
            <a:pPr algn="ctr"/>
            <a:endParaRPr lang="en-US" sz="2400" dirty="0"/>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75565"/>
            <a:ext cx="1905000" cy="816610"/>
          </a:xfrm>
          <a:prstGeom prst="rect">
            <a:avLst/>
          </a:prstGeom>
        </p:spPr>
      </p:pic>
    </p:spTree>
    <p:extLst>
      <p:ext uri="{BB962C8B-B14F-4D97-AF65-F5344CB8AC3E}">
        <p14:creationId xmlns:p14="http://schemas.microsoft.com/office/powerpoint/2010/main" val="38973684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9DBAD60-A789-4E96-BFE9-A93D688CE321}"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43</a:t>
            </a:fld>
            <a:endParaRPr lang="en-US"/>
          </a:p>
        </p:txBody>
      </p:sp>
      <p:sp>
        <p:nvSpPr>
          <p:cNvPr id="7" name="Title 1"/>
          <p:cNvSpPr txBox="1">
            <a:spLocks/>
          </p:cNvSpPr>
          <p:nvPr/>
        </p:nvSpPr>
        <p:spPr>
          <a:xfrm>
            <a:off x="1861930" y="-12560"/>
            <a:ext cx="7315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t> Search engine Optimization (CO3)</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 y="1066800"/>
            <a:ext cx="8953500" cy="5410200"/>
          </a:xfrm>
          <a:prstGeom prst="rect">
            <a:avLst/>
          </a:prstGeom>
        </p:spPr>
      </p:pic>
      <p:pic>
        <p:nvPicPr>
          <p:cNvPr id="11" name="Picture 10"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599844" cy="685800"/>
          </a:xfrm>
          <a:prstGeom prst="rect">
            <a:avLst/>
          </a:prstGeom>
        </p:spPr>
      </p:pic>
    </p:spTree>
    <p:extLst>
      <p:ext uri="{BB962C8B-B14F-4D97-AF65-F5344CB8AC3E}">
        <p14:creationId xmlns:p14="http://schemas.microsoft.com/office/powerpoint/2010/main" val="4249778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A2800D4-20D4-4333-A7C8-C562D75B484A}"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44</a:t>
            </a:fld>
            <a:endParaRPr lang="en-US"/>
          </a:p>
        </p:txBody>
      </p:sp>
      <p:sp>
        <p:nvSpPr>
          <p:cNvPr id="7" name="Title 1"/>
          <p:cNvSpPr txBox="1">
            <a:spLocks/>
          </p:cNvSpPr>
          <p:nvPr/>
        </p:nvSpPr>
        <p:spPr>
          <a:xfrm>
            <a:off x="1696278" y="11182"/>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t> Search engine Optimization (CO3)</a:t>
            </a: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57250"/>
            <a:ext cx="9144000" cy="5143500"/>
          </a:xfrm>
          <a:prstGeom prst="rect">
            <a:avLst/>
          </a:prstGeom>
        </p:spPr>
      </p:pic>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483910" cy="636103"/>
          </a:xfrm>
          <a:prstGeom prst="rect">
            <a:avLst/>
          </a:prstGeom>
        </p:spPr>
      </p:pic>
    </p:spTree>
    <p:extLst>
      <p:ext uri="{BB962C8B-B14F-4D97-AF65-F5344CB8AC3E}">
        <p14:creationId xmlns:p14="http://schemas.microsoft.com/office/powerpoint/2010/main" val="161109791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9EF5D25-C1BE-4CF3-B27D-3170B331E45B}" type="datetime1">
              <a:rPr lang="en-US" smtClean="0"/>
              <a:t>3/6/2025</a:t>
            </a:fld>
            <a:endParaRPr lang="en-US"/>
          </a:p>
        </p:txBody>
      </p:sp>
      <p:sp>
        <p:nvSpPr>
          <p:cNvPr id="5" name="Footer Placeholder 4"/>
          <p:cNvSpPr>
            <a:spLocks noGrp="1"/>
          </p:cNvSpPr>
          <p:nvPr>
            <p:ph type="ftr" sz="quarter" idx="11"/>
          </p:nvPr>
        </p:nvSpPr>
        <p:spPr>
          <a:xfrm>
            <a:off x="2514600" y="6324600"/>
            <a:ext cx="48768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45</a:t>
            </a:fld>
            <a:endParaRPr lang="en-US"/>
          </a:p>
        </p:txBody>
      </p:sp>
      <p:sp>
        <p:nvSpPr>
          <p:cNvPr id="7" name="Title 1"/>
          <p:cNvSpPr txBox="1">
            <a:spLocks/>
          </p:cNvSpPr>
          <p:nvPr/>
        </p:nvSpPr>
        <p:spPr>
          <a:xfrm>
            <a:off x="1814638" y="24435"/>
            <a:ext cx="7309484"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endParaRPr lang="en-US" sz="2400" b="1" dirty="0"/>
          </a:p>
          <a:p>
            <a:pPr algn="ctr">
              <a:spcBef>
                <a:spcPct val="0"/>
              </a:spcBef>
              <a:defRPr/>
            </a:pPr>
            <a:r>
              <a:rPr lang="en-US" sz="2400" dirty="0"/>
              <a:t>Types of SEO(CO3)</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6146" name="Picture 2" descr="Most Important SEO Typ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809625"/>
            <a:ext cx="8572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23826"/>
            <a:ext cx="1814638" cy="777875"/>
          </a:xfrm>
          <a:prstGeom prst="rect">
            <a:avLst/>
          </a:prstGeom>
        </p:spPr>
      </p:pic>
    </p:spTree>
    <p:extLst>
      <p:ext uri="{BB962C8B-B14F-4D97-AF65-F5344CB8AC3E}">
        <p14:creationId xmlns:p14="http://schemas.microsoft.com/office/powerpoint/2010/main" val="25003576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8CD055A-E88F-49D9-8728-27BFACAD8FAD}" type="datetime1">
              <a:rPr lang="en-US" smtClean="0"/>
              <a:t>3/6/2025</a:t>
            </a:fld>
            <a:endParaRPr lang="en-US"/>
          </a:p>
        </p:txBody>
      </p:sp>
      <p:sp>
        <p:nvSpPr>
          <p:cNvPr id="5" name="Footer Placeholder 4"/>
          <p:cNvSpPr>
            <a:spLocks noGrp="1"/>
          </p:cNvSpPr>
          <p:nvPr>
            <p:ph type="ftr" sz="quarter" idx="11"/>
          </p:nvPr>
        </p:nvSpPr>
        <p:spPr>
          <a:xfrm>
            <a:off x="2514600" y="6324600"/>
            <a:ext cx="48768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46</a:t>
            </a:fld>
            <a:endParaRPr lang="en-US"/>
          </a:p>
        </p:txBody>
      </p:sp>
      <p:sp>
        <p:nvSpPr>
          <p:cNvPr id="7" name="Title 1"/>
          <p:cNvSpPr txBox="1">
            <a:spLocks/>
          </p:cNvSpPr>
          <p:nvPr/>
        </p:nvSpPr>
        <p:spPr>
          <a:xfrm>
            <a:off x="2057400" y="30588"/>
            <a:ext cx="7024955"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endParaRPr lang="en-US" sz="2400" b="1" dirty="0"/>
          </a:p>
          <a:p>
            <a:pPr algn="ctr">
              <a:spcBef>
                <a:spcPct val="0"/>
              </a:spcBef>
              <a:defRPr/>
            </a:pPr>
            <a:r>
              <a:rPr lang="en-US" sz="2400" dirty="0"/>
              <a:t>On-Page SEO(CO3)</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861194" cy="797832"/>
          </a:xfrm>
          <a:prstGeom prst="rect">
            <a:avLst/>
          </a:prstGeom>
        </p:spPr>
      </p:pic>
      <p:sp>
        <p:nvSpPr>
          <p:cNvPr id="11" name="TextBox 10">
            <a:extLst>
              <a:ext uri="{FF2B5EF4-FFF2-40B4-BE49-F238E27FC236}">
                <a16:creationId xmlns:a16="http://schemas.microsoft.com/office/drawing/2014/main" xmlns="" id="{6D21F5CE-3B72-1CA3-FC35-FB85D5B65590}"/>
              </a:ext>
            </a:extLst>
          </p:cNvPr>
          <p:cNvSpPr txBox="1"/>
          <p:nvPr/>
        </p:nvSpPr>
        <p:spPr>
          <a:xfrm>
            <a:off x="609600" y="1219200"/>
            <a:ext cx="8229600" cy="3785652"/>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On-page SEO refers to the things you can do directly on your website to help it rank higher in search engines like Google. This includes things like using the right keywords in your content, making sure your website is easy to navigate, optimizing images, and having a clear title and meta description. It's all about improving your website so search engines understand it better and show it to more people.</a:t>
            </a:r>
          </a:p>
          <a:p>
            <a:endParaRPr lang="en-IN" sz="2000" dirty="0">
              <a:latin typeface="Times New Roman" panose="02020603050405020304" pitchFamily="18" charset="0"/>
              <a:cs typeface="Times New Roman" panose="02020603050405020304" pitchFamily="18" charset="0"/>
            </a:endParaRPr>
          </a:p>
          <a:p>
            <a:r>
              <a:rPr lang="en-US" sz="2000" b="1" dirty="0"/>
              <a:t>Using the right words</a:t>
            </a:r>
            <a:r>
              <a:rPr lang="en-US" sz="2000" dirty="0"/>
              <a:t> (keywords) people are searching for.</a:t>
            </a:r>
          </a:p>
          <a:p>
            <a:r>
              <a:rPr lang="en-US" sz="2000" b="1" dirty="0"/>
              <a:t>Creating a clear title</a:t>
            </a:r>
            <a:r>
              <a:rPr lang="en-US" sz="2000" dirty="0"/>
              <a:t> for your page.</a:t>
            </a:r>
          </a:p>
          <a:p>
            <a:r>
              <a:rPr lang="en-US" sz="2000" b="1" dirty="0"/>
              <a:t>Writing a short, catchy description</a:t>
            </a:r>
            <a:r>
              <a:rPr lang="en-US" sz="2000" dirty="0"/>
              <a:t> of what your page is about.</a:t>
            </a:r>
          </a:p>
          <a:p>
            <a:r>
              <a:rPr lang="en-US" sz="2000" b="1" dirty="0"/>
              <a:t>Making sure your content is helpful and easy to read</a:t>
            </a:r>
            <a:r>
              <a:rPr lang="en-US" sz="2000" dirty="0"/>
              <a:t>.</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36883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4D295439-E762-BECF-C9EB-BA7C78FF7536}"/>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xmlns="" id="{6BCD1256-C6BA-E84B-40DB-2B29B6483DCC}"/>
              </a:ext>
            </a:extLst>
          </p:cNvPr>
          <p:cNvSpPr>
            <a:spLocks noGrp="1"/>
          </p:cNvSpPr>
          <p:nvPr>
            <p:ph type="dt" sz="half" idx="10"/>
          </p:nvPr>
        </p:nvSpPr>
        <p:spPr/>
        <p:txBody>
          <a:bodyPr/>
          <a:lstStyle/>
          <a:p>
            <a:fld id="{58CD055A-E88F-49D9-8728-27BFACAD8FAD}" type="datetime1">
              <a:rPr lang="en-US" smtClean="0"/>
              <a:t>3/6/2025</a:t>
            </a:fld>
            <a:endParaRPr lang="en-US"/>
          </a:p>
        </p:txBody>
      </p:sp>
      <p:sp>
        <p:nvSpPr>
          <p:cNvPr id="5" name="Footer Placeholder 4">
            <a:extLst>
              <a:ext uri="{FF2B5EF4-FFF2-40B4-BE49-F238E27FC236}">
                <a16:creationId xmlns:a16="http://schemas.microsoft.com/office/drawing/2014/main" xmlns="" id="{982543B4-4ADE-3889-934B-583057929C46}"/>
              </a:ext>
            </a:extLst>
          </p:cNvPr>
          <p:cNvSpPr>
            <a:spLocks noGrp="1"/>
          </p:cNvSpPr>
          <p:nvPr>
            <p:ph type="ftr" sz="quarter" idx="11"/>
          </p:nvPr>
        </p:nvSpPr>
        <p:spPr>
          <a:xfrm>
            <a:off x="2514600" y="6324600"/>
            <a:ext cx="4876800" cy="365125"/>
          </a:xfrm>
        </p:spPr>
        <p:txBody>
          <a:bodyPr/>
          <a:lstStyle/>
          <a:p>
            <a:r>
              <a:rPr lang="sv-SE"/>
              <a:t>Deepika Sharma           Digital Marketing               Unit 3</a:t>
            </a:r>
            <a:endParaRPr lang="en-US" dirty="0"/>
          </a:p>
        </p:txBody>
      </p:sp>
      <p:sp>
        <p:nvSpPr>
          <p:cNvPr id="6" name="Slide Number Placeholder 5">
            <a:extLst>
              <a:ext uri="{FF2B5EF4-FFF2-40B4-BE49-F238E27FC236}">
                <a16:creationId xmlns:a16="http://schemas.microsoft.com/office/drawing/2014/main" xmlns="" id="{562195D7-4BF3-B625-AA49-CAE702C3ACBE}"/>
              </a:ext>
            </a:extLst>
          </p:cNvPr>
          <p:cNvSpPr>
            <a:spLocks noGrp="1"/>
          </p:cNvSpPr>
          <p:nvPr>
            <p:ph type="sldNum" sz="quarter" idx="12"/>
          </p:nvPr>
        </p:nvSpPr>
        <p:spPr/>
        <p:txBody>
          <a:bodyPr/>
          <a:lstStyle/>
          <a:p>
            <a:fld id="{B6F15528-21DE-4FAA-801E-634DDDAF4B2B}" type="slidenum">
              <a:rPr lang="en-US" smtClean="0"/>
              <a:pPr/>
              <a:t>47</a:t>
            </a:fld>
            <a:endParaRPr lang="en-US"/>
          </a:p>
        </p:txBody>
      </p:sp>
      <p:sp>
        <p:nvSpPr>
          <p:cNvPr id="7" name="Title 1">
            <a:extLst>
              <a:ext uri="{FF2B5EF4-FFF2-40B4-BE49-F238E27FC236}">
                <a16:creationId xmlns:a16="http://schemas.microsoft.com/office/drawing/2014/main" xmlns="" id="{A996C2B4-EB00-955C-F8DF-CACAB30FD928}"/>
              </a:ext>
            </a:extLst>
          </p:cNvPr>
          <p:cNvSpPr txBox="1">
            <a:spLocks/>
          </p:cNvSpPr>
          <p:nvPr/>
        </p:nvSpPr>
        <p:spPr>
          <a:xfrm>
            <a:off x="2057400" y="30588"/>
            <a:ext cx="7024955"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endParaRPr lang="en-US" sz="2400" b="1" dirty="0"/>
          </a:p>
          <a:p>
            <a:pPr algn="ctr">
              <a:spcBef>
                <a:spcPct val="0"/>
              </a:spcBef>
              <a:defRPr/>
            </a:pPr>
            <a:r>
              <a:rPr lang="en-US" sz="2400" dirty="0"/>
              <a:t>Off-Page SEO(CO3)</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xmlns="" id="{95B3536D-5C5F-2FF4-5AD6-98AB2C7FBB1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861194" cy="797832"/>
          </a:xfrm>
          <a:prstGeom prst="rect">
            <a:avLst/>
          </a:prstGeom>
        </p:spPr>
      </p:pic>
      <p:sp>
        <p:nvSpPr>
          <p:cNvPr id="10" name="TextBox 9">
            <a:extLst>
              <a:ext uri="{FF2B5EF4-FFF2-40B4-BE49-F238E27FC236}">
                <a16:creationId xmlns:a16="http://schemas.microsoft.com/office/drawing/2014/main" xmlns="" id="{714C050C-9341-5DB9-A95A-77ECFA38709E}"/>
              </a:ext>
            </a:extLst>
          </p:cNvPr>
          <p:cNvSpPr txBox="1"/>
          <p:nvPr/>
        </p:nvSpPr>
        <p:spPr>
          <a:xfrm>
            <a:off x="228600" y="1143000"/>
            <a:ext cx="8305800" cy="1631216"/>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Off-Page SEO refers to actions taken outside of your website to improve its ranking on search engines. This includes getting other websites to link to your site (backlinks), sharing your content on social media, and building your online reputation. The idea is to show search engines that your website is trustworthy and popular, which can help it rank higher in search results.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455148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stretch>
            <a:fillRect/>
          </a:stretch>
        </p:blipFill>
        <p:spPr>
          <a:xfrm>
            <a:off x="476250" y="1414462"/>
            <a:ext cx="3028950" cy="4029075"/>
          </a:xfrm>
          <a:prstGeom prst="rect">
            <a:avLst/>
          </a:prstGeom>
        </p:spPr>
      </p:pic>
      <p:sp>
        <p:nvSpPr>
          <p:cNvPr id="4" name="Date Placeholder 3"/>
          <p:cNvSpPr>
            <a:spLocks noGrp="1"/>
          </p:cNvSpPr>
          <p:nvPr>
            <p:ph type="dt" sz="half" idx="10"/>
          </p:nvPr>
        </p:nvSpPr>
        <p:spPr/>
        <p:txBody>
          <a:bodyPr/>
          <a:lstStyle/>
          <a:p>
            <a:fld id="{C93A6A4F-806E-45BD-843E-F145E19F2DBA}" type="datetime1">
              <a:rPr lang="en-US" smtClean="0">
                <a:solidFill>
                  <a:prstClr val="black">
                    <a:tint val="75000"/>
                  </a:prstClr>
                </a:solidFill>
              </a:rPr>
              <a:t>3/6/2025</a:t>
            </a:fld>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48</a:t>
            </a:fld>
            <a:endParaRPr lang="en-US">
              <a:solidFill>
                <a:prstClr val="black">
                  <a:tint val="75000"/>
                </a:prstClr>
              </a:solidFill>
            </a:endParaRPr>
          </a:p>
        </p:txBody>
      </p:sp>
      <p:sp>
        <p:nvSpPr>
          <p:cNvPr id="7" name="Title 1"/>
          <p:cNvSpPr txBox="1">
            <a:spLocks/>
          </p:cNvSpPr>
          <p:nvPr/>
        </p:nvSpPr>
        <p:spPr>
          <a:xfrm>
            <a:off x="2057400" y="35864"/>
            <a:ext cx="7086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prstClr val="black"/>
                </a:solidFill>
              </a:rPr>
              <a:t>Types of Technical SEO(CO3)</a:t>
            </a:r>
          </a:p>
          <a:p>
            <a:pPr algn="ctr">
              <a:spcBef>
                <a:spcPct val="0"/>
              </a:spcBef>
              <a:defRPr/>
            </a:pPr>
            <a:r>
              <a:rPr lang="en-US" sz="2400" dirty="0">
                <a:solidFill>
                  <a:prstClr val="black"/>
                </a:solidFill>
              </a:rPr>
              <a:t> </a:t>
            </a:r>
          </a:p>
        </p:txBody>
      </p:sp>
      <p:sp>
        <p:nvSpPr>
          <p:cNvPr id="3" name="Footer Placeholder 2">
            <a:extLst>
              <a:ext uri="{FF2B5EF4-FFF2-40B4-BE49-F238E27FC236}">
                <a16:creationId xmlns:a16="http://schemas.microsoft.com/office/drawing/2014/main" xmlns="" id="{1C466F33-21B9-9814-5065-DAE43C6EB5C9}"/>
              </a:ext>
            </a:extLst>
          </p:cNvPr>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200" y="35864"/>
            <a:ext cx="1683506" cy="721663"/>
          </a:xfrm>
          <a:prstGeom prst="rect">
            <a:avLst/>
          </a:prstGeom>
        </p:spPr>
      </p:pic>
      <p:pic>
        <p:nvPicPr>
          <p:cNvPr id="10" name="Picture 9">
            <a:extLst>
              <a:ext uri="{FF2B5EF4-FFF2-40B4-BE49-F238E27FC236}">
                <a16:creationId xmlns:a16="http://schemas.microsoft.com/office/drawing/2014/main" xmlns="" id="{CC5B7A46-6E22-0EDF-426F-0F553B37F8DD}"/>
              </a:ext>
            </a:extLst>
          </p:cNvPr>
          <p:cNvPicPr>
            <a:picLocks noChangeAspect="1"/>
          </p:cNvPicPr>
          <p:nvPr/>
        </p:nvPicPr>
        <p:blipFill>
          <a:blip r:embed="rId4"/>
          <a:stretch>
            <a:fillRect/>
          </a:stretch>
        </p:blipFill>
        <p:spPr>
          <a:xfrm>
            <a:off x="4419600" y="1414462"/>
            <a:ext cx="3121409" cy="4029075"/>
          </a:xfrm>
          <a:prstGeom prst="rect">
            <a:avLst/>
          </a:prstGeom>
        </p:spPr>
      </p:pic>
    </p:spTree>
    <p:extLst>
      <p:ext uri="{BB962C8B-B14F-4D97-AF65-F5344CB8AC3E}">
        <p14:creationId xmlns:p14="http://schemas.microsoft.com/office/powerpoint/2010/main" val="26888041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75C6474-6C0A-46AA-87CC-3DAA7C22E1A9}" type="datetime1">
              <a:rPr lang="en-US" smtClean="0">
                <a:solidFill>
                  <a:prstClr val="black">
                    <a:tint val="75000"/>
                  </a:prstClr>
                </a:solidFill>
              </a:rPr>
              <a:t>3/6/2025</a:t>
            </a:fld>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49</a:t>
            </a:fld>
            <a:endParaRPr lang="en-US">
              <a:solidFill>
                <a:prstClr val="black">
                  <a:tint val="75000"/>
                </a:prstClr>
              </a:solidFill>
            </a:endParaRPr>
          </a:p>
        </p:txBody>
      </p:sp>
      <p:sp>
        <p:nvSpPr>
          <p:cNvPr id="7" name="Title 1"/>
          <p:cNvSpPr txBox="1">
            <a:spLocks/>
          </p:cNvSpPr>
          <p:nvPr/>
        </p:nvSpPr>
        <p:spPr>
          <a:xfrm>
            <a:off x="1905000" y="76201"/>
            <a:ext cx="7239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prstClr val="black"/>
                </a:solidFill>
              </a:rPr>
              <a:t>White Hat SEO</a:t>
            </a:r>
          </a:p>
          <a:p>
            <a:pPr algn="ctr">
              <a:spcBef>
                <a:spcPct val="0"/>
              </a:spcBef>
              <a:defRPr/>
            </a:pPr>
            <a:r>
              <a:rPr lang="en-US" sz="2400" dirty="0">
                <a:solidFill>
                  <a:prstClr val="black"/>
                </a:solidFill>
              </a:rPr>
              <a:t> </a:t>
            </a:r>
          </a:p>
        </p:txBody>
      </p:sp>
      <p:sp>
        <p:nvSpPr>
          <p:cNvPr id="2" name="Footer Placeholder 1">
            <a:extLst>
              <a:ext uri="{FF2B5EF4-FFF2-40B4-BE49-F238E27FC236}">
                <a16:creationId xmlns:a16="http://schemas.microsoft.com/office/drawing/2014/main" xmlns="" id="{01541459-6292-5B5F-75C8-1956E7A6CF33}"/>
              </a:ext>
            </a:extLst>
          </p:cNvPr>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13" y="65681"/>
            <a:ext cx="1600200" cy="685953"/>
          </a:xfrm>
          <a:prstGeom prst="rect">
            <a:avLst/>
          </a:prstGeom>
        </p:spPr>
      </p:pic>
      <p:sp>
        <p:nvSpPr>
          <p:cNvPr id="13" name="TextBox 12">
            <a:extLst>
              <a:ext uri="{FF2B5EF4-FFF2-40B4-BE49-F238E27FC236}">
                <a16:creationId xmlns:a16="http://schemas.microsoft.com/office/drawing/2014/main" xmlns="" id="{49279129-17E5-AB93-FE58-13EA74E9A70F}"/>
              </a:ext>
            </a:extLst>
          </p:cNvPr>
          <p:cNvSpPr txBox="1"/>
          <p:nvPr/>
        </p:nvSpPr>
        <p:spPr>
          <a:xfrm>
            <a:off x="445770" y="1143000"/>
            <a:ext cx="8153400" cy="1938992"/>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White Hat SEO refers to using ethical and approved methods to improve your website’s ranking in search engines. This includes things like creating high-quality content, using relevant keywords, and building natural backlinks. The goal is to provide a good user experience and follow search engine rules, rather than trying to trick or cheat the system. It’s the “good” and safe way to do SEO</a:t>
            </a:r>
            <a:r>
              <a:rPr lang="en-US" dirty="0"/>
              <a:t>.</a:t>
            </a:r>
            <a:endParaRPr lang="en-IN" dirty="0"/>
          </a:p>
        </p:txBody>
      </p:sp>
    </p:spTree>
    <p:extLst>
      <p:ext uri="{BB962C8B-B14F-4D97-AF65-F5344CB8AC3E}">
        <p14:creationId xmlns:p14="http://schemas.microsoft.com/office/powerpoint/2010/main" val="4002859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838200"/>
            <a:ext cx="8229600" cy="5410200"/>
          </a:xfrm>
        </p:spPr>
        <p:txBody>
          <a:bodyPr>
            <a:normAutofit/>
          </a:bodyPr>
          <a:lstStyle/>
          <a:p>
            <a:pPr>
              <a:buNone/>
            </a:pPr>
            <a:endParaRPr lang="en-US" sz="1800" dirty="0"/>
          </a:p>
          <a:p>
            <a:pPr>
              <a:buNone/>
            </a:pPr>
            <a:endParaRPr lang="en-US" sz="1800" dirty="0"/>
          </a:p>
        </p:txBody>
      </p:sp>
      <p:sp>
        <p:nvSpPr>
          <p:cNvPr id="5" name="Footer Placeholder 4"/>
          <p:cNvSpPr>
            <a:spLocks noGrp="1"/>
          </p:cNvSpPr>
          <p:nvPr>
            <p:ph type="ftr" sz="quarter" idx="11"/>
          </p:nvPr>
        </p:nvSpPr>
        <p:spPr>
          <a:xfrm>
            <a:off x="2819400" y="6248400"/>
            <a:ext cx="4724400" cy="365125"/>
          </a:xfrm>
        </p:spPr>
        <p:txBody>
          <a:bodyPr/>
          <a:lstStyle/>
          <a:p>
            <a:r>
              <a:rPr lang="en-US"/>
              <a:t>Deepika Sharma           Digital Marketing               Unit 3</a:t>
            </a:r>
            <a:endParaRPr lang="en-US" dirty="0"/>
          </a:p>
        </p:txBody>
      </p:sp>
      <p:sp>
        <p:nvSpPr>
          <p:cNvPr id="2" name="TextBox 1"/>
          <p:cNvSpPr txBox="1"/>
          <p:nvPr/>
        </p:nvSpPr>
        <p:spPr>
          <a:xfrm>
            <a:off x="381000" y="1828800"/>
            <a:ext cx="7848600" cy="1883657"/>
          </a:xfrm>
          <a:prstGeom prst="rect">
            <a:avLst/>
          </a:prstGeom>
          <a:noFill/>
        </p:spPr>
        <p:txBody>
          <a:bodyPr wrap="square" rtlCol="0">
            <a:spAutoFit/>
          </a:bodyPr>
          <a:lstStyle/>
          <a:p>
            <a:pPr marL="285750" indent="-285750" algn="just">
              <a:lnSpc>
                <a:spcPct val="150000"/>
              </a:lnSpc>
              <a:buFont typeface="Arial" pitchFamily="34" charset="0"/>
              <a:buChar char="•"/>
            </a:pPr>
            <a:r>
              <a:rPr lang="en-US" sz="2000" dirty="0">
                <a:latin typeface="Times New Roman" panose="02020603050405020304" pitchFamily="18" charset="0"/>
                <a:cs typeface="Times New Roman" panose="02020603050405020304" pitchFamily="18" charset="0"/>
              </a:rPr>
              <a:t>Pursuing Ph.D. from Noida International University</a:t>
            </a:r>
          </a:p>
          <a:p>
            <a:pPr marL="285750" indent="-285750" algn="just">
              <a:lnSpc>
                <a:spcPct val="150000"/>
              </a:lnSpc>
              <a:buFont typeface="Arial" pitchFamily="34" charset="0"/>
              <a:buChar char="•"/>
            </a:pPr>
            <a:r>
              <a:rPr lang="en-US" sz="2000" dirty="0">
                <a:latin typeface="Times New Roman" panose="02020603050405020304" pitchFamily="18" charset="0"/>
                <a:cs typeface="Times New Roman" panose="02020603050405020304" pitchFamily="18" charset="0"/>
              </a:rPr>
              <a:t>Area of Research- Human Resource Management</a:t>
            </a:r>
          </a:p>
          <a:p>
            <a:pPr marL="285750" indent="-285750" algn="just">
              <a:lnSpc>
                <a:spcPct val="150000"/>
              </a:lnSpc>
              <a:buFont typeface="Arial" pitchFamily="34" charset="0"/>
              <a:buChar char="•"/>
            </a:pPr>
            <a:r>
              <a:rPr lang="en-US" sz="2000" dirty="0">
                <a:latin typeface="Times New Roman" panose="02020603050405020304" pitchFamily="18" charset="0"/>
                <a:cs typeface="Times New Roman" panose="02020603050405020304" pitchFamily="18" charset="0"/>
              </a:rPr>
              <a:t>Done MBA</a:t>
            </a:r>
          </a:p>
          <a:p>
            <a:pPr marL="285750" indent="-285750" algn="just">
              <a:lnSpc>
                <a:spcPct val="150000"/>
              </a:lnSpc>
              <a:buFont typeface="Arial" pitchFamily="34" charset="0"/>
              <a:buChar char="•"/>
            </a:pPr>
            <a:r>
              <a:rPr lang="en-US" sz="2000" dirty="0">
                <a:latin typeface="Times New Roman" panose="02020603050405020304" pitchFamily="18" charset="0"/>
                <a:cs typeface="Times New Roman" panose="02020603050405020304" pitchFamily="18" charset="0"/>
              </a:rPr>
              <a:t>Specialization- HR &amp; Marketing</a:t>
            </a:r>
          </a:p>
        </p:txBody>
      </p:sp>
      <p:pic>
        <p:nvPicPr>
          <p:cNvPr id="6" name="Picture 5">
            <a:extLst>
              <a:ext uri="{FF2B5EF4-FFF2-40B4-BE49-F238E27FC236}">
                <a16:creationId xmlns:a16="http://schemas.microsoft.com/office/drawing/2014/main" xmlns="" id="{7C305238-EC23-9F19-3401-DF9AFA987A84}"/>
              </a:ext>
            </a:extLst>
          </p:cNvPr>
          <p:cNvPicPr>
            <a:picLocks noChangeAspect="1"/>
          </p:cNvPicPr>
          <p:nvPr/>
        </p:nvPicPr>
        <p:blipFill>
          <a:blip r:embed="rId2"/>
          <a:stretch>
            <a:fillRect/>
          </a:stretch>
        </p:blipFill>
        <p:spPr>
          <a:xfrm>
            <a:off x="6684071" y="1524000"/>
            <a:ext cx="2231329" cy="1828800"/>
          </a:xfrm>
          <a:prstGeom prst="rect">
            <a:avLst/>
          </a:prstGeom>
        </p:spPr>
      </p:pic>
      <p:sp>
        <p:nvSpPr>
          <p:cNvPr id="9" name="Slide Number Placeholder 8">
            <a:extLst>
              <a:ext uri="{FF2B5EF4-FFF2-40B4-BE49-F238E27FC236}">
                <a16:creationId xmlns:a16="http://schemas.microsoft.com/office/drawing/2014/main" xmlns="" id="{47F386EF-6E40-4B16-B755-B3844A183CC1}"/>
              </a:ext>
            </a:extLst>
          </p:cNvPr>
          <p:cNvSpPr>
            <a:spLocks noGrp="1"/>
          </p:cNvSpPr>
          <p:nvPr>
            <p:ph type="sldNum" sz="quarter" idx="12"/>
          </p:nvPr>
        </p:nvSpPr>
        <p:spPr/>
        <p:txBody>
          <a:bodyPr/>
          <a:lstStyle/>
          <a:p>
            <a:fld id="{B6F15528-21DE-4FAA-801E-634DDDAF4B2B}" type="slidenum">
              <a:rPr lang="en-US" smtClean="0"/>
              <a:pPr/>
              <a:t>5</a:t>
            </a:fld>
            <a:endParaRPr lang="en-US"/>
          </a:p>
        </p:txBody>
      </p:sp>
      <p:sp>
        <p:nvSpPr>
          <p:cNvPr id="4" name="Title 1">
            <a:extLst>
              <a:ext uri="{FF2B5EF4-FFF2-40B4-BE49-F238E27FC236}">
                <a16:creationId xmlns:a16="http://schemas.microsoft.com/office/drawing/2014/main" xmlns="" id="{57E5EFEA-0863-1820-6A55-B988767E1346}"/>
              </a:ext>
            </a:extLst>
          </p:cNvPr>
          <p:cNvSpPr txBox="1">
            <a:spLocks/>
          </p:cNvSpPr>
          <p:nvPr/>
        </p:nvSpPr>
        <p:spPr>
          <a:xfrm>
            <a:off x="1600200" y="10145"/>
            <a:ext cx="7467600" cy="73263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400" b="1" dirty="0">
                <a:latin typeface="+mj-lt"/>
                <a:cs typeface="Times New Roman" pitchFamily="18" charset="0"/>
              </a:rPr>
              <a:t>Faculty Introduction</a:t>
            </a:r>
            <a:endParaRPr lang="en-US" sz="2400" b="1" dirty="0"/>
          </a:p>
        </p:txBody>
      </p:sp>
      <p:sp>
        <p:nvSpPr>
          <p:cNvPr id="7" name="Date Placeholder 6">
            <a:extLst>
              <a:ext uri="{FF2B5EF4-FFF2-40B4-BE49-F238E27FC236}">
                <a16:creationId xmlns:a16="http://schemas.microsoft.com/office/drawing/2014/main" xmlns="" id="{4A51826D-DD11-51C3-6BDD-6BE80565E46B}"/>
              </a:ext>
            </a:extLst>
          </p:cNvPr>
          <p:cNvSpPr>
            <a:spLocks noGrp="1"/>
          </p:cNvSpPr>
          <p:nvPr>
            <p:ph type="dt" sz="half" idx="10"/>
          </p:nvPr>
        </p:nvSpPr>
        <p:spPr/>
        <p:txBody>
          <a:bodyPr/>
          <a:lstStyle/>
          <a:p>
            <a:fld id="{5351FBF9-D197-4F84-A538-19000C1C2987}" type="datetime1">
              <a:rPr lang="en-US" smtClean="0"/>
              <a:t>3/6/2025</a:t>
            </a:fld>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7AC3611-50C1-48DF-AE1C-EA6E2C041AB0}" type="datetime1">
              <a:rPr lang="en-US" smtClean="0">
                <a:solidFill>
                  <a:prstClr val="black">
                    <a:tint val="75000"/>
                  </a:prstClr>
                </a:solidFill>
              </a:rPr>
              <a:t>3/6/2025</a:t>
            </a:fld>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50</a:t>
            </a:fld>
            <a:endParaRPr lang="en-US">
              <a:solidFill>
                <a:prstClr val="black">
                  <a:tint val="75000"/>
                </a:prstClr>
              </a:solidFill>
            </a:endParaRPr>
          </a:p>
        </p:txBody>
      </p:sp>
      <p:sp>
        <p:nvSpPr>
          <p:cNvPr id="7" name="Title 1"/>
          <p:cNvSpPr txBox="1">
            <a:spLocks/>
          </p:cNvSpPr>
          <p:nvPr/>
        </p:nvSpPr>
        <p:spPr>
          <a:xfrm>
            <a:off x="2286000" y="35863"/>
            <a:ext cx="6858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prstClr val="black"/>
                </a:solidFill>
              </a:rPr>
              <a:t>Black Hat SEO</a:t>
            </a:r>
          </a:p>
          <a:p>
            <a:pPr algn="ctr">
              <a:spcBef>
                <a:spcPct val="0"/>
              </a:spcBef>
              <a:defRPr/>
            </a:pPr>
            <a:r>
              <a:rPr lang="en-US" sz="2400" dirty="0">
                <a:solidFill>
                  <a:prstClr val="black"/>
                </a:solidFill>
              </a:rPr>
              <a:t> </a:t>
            </a:r>
          </a:p>
        </p:txBody>
      </p:sp>
      <p:sp>
        <p:nvSpPr>
          <p:cNvPr id="2" name="Footer Placeholder 1">
            <a:extLst>
              <a:ext uri="{FF2B5EF4-FFF2-40B4-BE49-F238E27FC236}">
                <a16:creationId xmlns:a16="http://schemas.microsoft.com/office/drawing/2014/main" xmlns="" id="{57FB992B-45BE-EDBE-6A1A-1F13759BDFCE}"/>
              </a:ext>
            </a:extLst>
          </p:cNvPr>
          <p:cNvSpPr>
            <a:spLocks noGrp="1"/>
          </p:cNvSpPr>
          <p:nvPr>
            <p:ph type="ftr" sz="quarter" idx="11"/>
          </p:nvPr>
        </p:nvSpPr>
        <p:spPr/>
        <p:txBody>
          <a:bodyPr/>
          <a:lstStyle/>
          <a:p>
            <a:r>
              <a:rPr lang="fi-FI">
                <a:solidFill>
                  <a:prstClr val="black">
                    <a:tint val="75000"/>
                  </a:prstClr>
                </a:solidFill>
              </a:rPr>
              <a:t>Deepika Sharma           Digital Marketing               Unit 3</a:t>
            </a:r>
            <a:endParaRPr lang="en-US" dirty="0">
              <a:solidFill>
                <a:prstClr val="black">
                  <a:tint val="75000"/>
                </a:prstClr>
              </a:solidFill>
            </a:endParaRPr>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057400" cy="881939"/>
          </a:xfrm>
          <a:prstGeom prst="rect">
            <a:avLst/>
          </a:prstGeom>
        </p:spPr>
      </p:pic>
      <p:sp>
        <p:nvSpPr>
          <p:cNvPr id="5" name="Content Placeholder 4">
            <a:extLst>
              <a:ext uri="{FF2B5EF4-FFF2-40B4-BE49-F238E27FC236}">
                <a16:creationId xmlns:a16="http://schemas.microsoft.com/office/drawing/2014/main" xmlns="" id="{325A446E-150A-641F-0E9A-7D468E1CC9B1}"/>
              </a:ext>
            </a:extLst>
          </p:cNvPr>
          <p:cNvSpPr>
            <a:spLocks noGrp="1"/>
          </p:cNvSpPr>
          <p:nvPr>
            <p:ph idx="1"/>
          </p:nvPr>
        </p:nvSpPr>
        <p:spPr>
          <a:xfrm>
            <a:off x="464820" y="1276024"/>
            <a:ext cx="8229600" cy="4525963"/>
          </a:xfrm>
        </p:spPr>
        <p:txBody>
          <a:bodyPr>
            <a:normAutofit/>
          </a:bodyPr>
          <a:lstStyle/>
          <a:p>
            <a:pPr algn="just"/>
            <a:r>
              <a:rPr lang="en-US" sz="2000" dirty="0">
                <a:latin typeface="Times New Roman" panose="02020603050405020304" pitchFamily="18" charset="0"/>
                <a:cs typeface="Times New Roman" panose="02020603050405020304" pitchFamily="18" charset="0"/>
              </a:rPr>
              <a:t>Black Hat SEO refers to using unethical or dishonest methods to try to get a website to rank higher in search engines. These methods often break search engine rules and can lead to penalties or being banned from search results. It’s like cheating to get quick results instead of focusing on creating value for users.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815760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914400"/>
            <a:ext cx="8839200" cy="5257800"/>
          </a:xfrm>
        </p:spPr>
        <p:txBody>
          <a:bodyPr>
            <a:normAutofit/>
          </a:bodyPr>
          <a:lstStyle/>
          <a:p>
            <a:pPr algn="just">
              <a:buNone/>
            </a:pPr>
            <a:r>
              <a:rPr lang="en-US" sz="2400" dirty="0"/>
              <a:t>    </a:t>
            </a:r>
            <a:endParaRPr lang="en-US" dirty="0"/>
          </a:p>
        </p:txBody>
      </p:sp>
      <p:sp>
        <p:nvSpPr>
          <p:cNvPr id="4" name="Date Placeholder 3"/>
          <p:cNvSpPr>
            <a:spLocks noGrp="1"/>
          </p:cNvSpPr>
          <p:nvPr>
            <p:ph type="dt" sz="half" idx="10"/>
          </p:nvPr>
        </p:nvSpPr>
        <p:spPr/>
        <p:txBody>
          <a:bodyPr/>
          <a:lstStyle/>
          <a:p>
            <a:fld id="{B8EBC97A-3756-4F54-A6DD-C9BE4C9AB499}"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51</a:t>
            </a:fld>
            <a:endParaRPr lang="en-US" dirty="0"/>
          </a:p>
        </p:txBody>
      </p:sp>
      <p:sp>
        <p:nvSpPr>
          <p:cNvPr id="7" name="Title 1"/>
          <p:cNvSpPr txBox="1">
            <a:spLocks/>
          </p:cNvSpPr>
          <p:nvPr/>
        </p:nvSpPr>
        <p:spPr>
          <a:xfrm>
            <a:off x="2057400" y="-49696"/>
            <a:ext cx="7086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buNone/>
              <a:defRPr/>
            </a:pPr>
            <a:r>
              <a:rPr lang="en-US" sz="2400" dirty="0"/>
              <a:t>                         Search Engine Optimization (CO3)</a:t>
            </a:r>
          </a:p>
        </p:txBody>
      </p:sp>
      <p:pic>
        <p:nvPicPr>
          <p:cNvPr id="2" name="Picture 1"/>
          <p:cNvPicPr>
            <a:picLocks noChangeAspect="1"/>
          </p:cNvPicPr>
          <p:nvPr/>
        </p:nvPicPr>
        <p:blipFill>
          <a:blip r:embed="rId2"/>
          <a:stretch>
            <a:fillRect/>
          </a:stretch>
        </p:blipFill>
        <p:spPr>
          <a:xfrm>
            <a:off x="914401" y="838200"/>
            <a:ext cx="7162800" cy="5553075"/>
          </a:xfrm>
          <a:prstGeom prst="rect">
            <a:avLst/>
          </a:prstGeom>
        </p:spPr>
      </p:pic>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 y="42913"/>
            <a:ext cx="1752600" cy="871487"/>
          </a:xfrm>
          <a:prstGeom prst="rect">
            <a:avLst/>
          </a:prstGeom>
        </p:spPr>
      </p:pic>
    </p:spTree>
    <p:extLst>
      <p:ext uri="{BB962C8B-B14F-4D97-AF65-F5344CB8AC3E}">
        <p14:creationId xmlns:p14="http://schemas.microsoft.com/office/powerpoint/2010/main" val="391092525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B2FC3ED-491E-47CA-9F8F-6D884C21B877}"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52</a:t>
            </a:fld>
            <a:endParaRPr lang="en-US" dirty="0"/>
          </a:p>
        </p:txBody>
      </p:sp>
      <p:sp>
        <p:nvSpPr>
          <p:cNvPr id="7" name="Title 1"/>
          <p:cNvSpPr txBox="1">
            <a:spLocks/>
          </p:cNvSpPr>
          <p:nvPr/>
        </p:nvSpPr>
        <p:spPr>
          <a:xfrm>
            <a:off x="1905000" y="0"/>
            <a:ext cx="7239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buNone/>
              <a:defRPr/>
            </a:pPr>
            <a:r>
              <a:rPr lang="en-US" sz="2400" dirty="0"/>
              <a:t>Search Engine Optimization Vs Search Engine Marketing(CO3)</a:t>
            </a: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0" y="762000"/>
            <a:ext cx="7010400" cy="5638800"/>
          </a:xfrm>
          <a:prstGeom prst="rect">
            <a:avLst/>
          </a:prstGeom>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6565"/>
            <a:ext cx="1676400" cy="762000"/>
          </a:xfrm>
          <a:prstGeom prst="rect">
            <a:avLst/>
          </a:prstGeom>
        </p:spPr>
      </p:pic>
    </p:spTree>
    <p:extLst>
      <p:ext uri="{BB962C8B-B14F-4D97-AF65-F5344CB8AC3E}">
        <p14:creationId xmlns:p14="http://schemas.microsoft.com/office/powerpoint/2010/main" val="217379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735BDAE-118B-4FAE-A34C-C5F63DBDD9CC}"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53</a:t>
            </a:fld>
            <a:endParaRPr lang="en-US" dirty="0"/>
          </a:p>
        </p:txBody>
      </p:sp>
      <p:sp>
        <p:nvSpPr>
          <p:cNvPr id="7" name="Title 1"/>
          <p:cNvSpPr txBox="1">
            <a:spLocks/>
          </p:cNvSpPr>
          <p:nvPr/>
        </p:nvSpPr>
        <p:spPr>
          <a:xfrm>
            <a:off x="1600200" y="44727"/>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buNone/>
              <a:defRPr/>
            </a:pPr>
            <a:r>
              <a:rPr lang="en-US" sz="2400" dirty="0"/>
              <a:t>Search Engine Optimization &amp; Search Engine Marketing(CO3)</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3000" y="914400"/>
            <a:ext cx="6781800" cy="5548594"/>
          </a:xfrm>
          <a:prstGeom prst="rect">
            <a:avLst/>
          </a:prstGeom>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0"/>
            <a:ext cx="1447799" cy="730526"/>
          </a:xfrm>
          <a:prstGeom prst="rect">
            <a:avLst/>
          </a:prstGeom>
        </p:spPr>
      </p:pic>
    </p:spTree>
    <p:extLst>
      <p:ext uri="{BB962C8B-B14F-4D97-AF65-F5344CB8AC3E}">
        <p14:creationId xmlns:p14="http://schemas.microsoft.com/office/powerpoint/2010/main" val="26704979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447800"/>
            <a:ext cx="8763000" cy="4724400"/>
          </a:xfrm>
        </p:spPr>
        <p:txBody>
          <a:bodyPr>
            <a:normAutofit/>
          </a:bodyPr>
          <a:lstStyle/>
          <a:p>
            <a:pPr marL="514350" indent="-514350" algn="just">
              <a:buAutoNum type="arabicPeriod"/>
            </a:pPr>
            <a:r>
              <a:rPr lang="en-US" sz="2400" dirty="0">
                <a:latin typeface="Times New Roman" panose="02020603050405020304" pitchFamily="18" charset="0"/>
                <a:cs typeface="Times New Roman" panose="02020603050405020304" pitchFamily="18" charset="0"/>
              </a:rPr>
              <a:t>2 types of search marketing are: ________ &amp; _______.</a:t>
            </a:r>
          </a:p>
          <a:p>
            <a:pPr marL="514350" indent="-514350" algn="just">
              <a:buAutoNum type="arabicPeriod"/>
            </a:pPr>
            <a:r>
              <a:rPr lang="en-US" sz="2400" dirty="0">
                <a:latin typeface="Times New Roman" panose="02020603050405020304" pitchFamily="18" charset="0"/>
                <a:cs typeface="Times New Roman" panose="02020603050405020304" pitchFamily="18" charset="0"/>
              </a:rPr>
              <a:t>Search Marketing is always paid. (True/False)</a:t>
            </a:r>
          </a:p>
          <a:p>
            <a:pPr marL="514350" indent="-514350" algn="just">
              <a:buAutoNum type="arabicPeriod"/>
            </a:pPr>
            <a:r>
              <a:rPr lang="en-US" sz="2400" dirty="0">
                <a:latin typeface="Times New Roman" panose="02020603050405020304" pitchFamily="18" charset="0"/>
                <a:cs typeface="Times New Roman" panose="02020603050405020304" pitchFamily="18" charset="0"/>
              </a:rPr>
              <a:t>SEO stands for ________.</a:t>
            </a:r>
          </a:p>
          <a:p>
            <a:pPr marL="514350" indent="-514350" algn="just">
              <a:buAutoNum type="arabicPeriod"/>
            </a:pPr>
            <a:r>
              <a:rPr lang="en-US" sz="2400" dirty="0">
                <a:latin typeface="Times New Roman" panose="02020603050405020304" pitchFamily="18" charset="0"/>
                <a:cs typeface="Times New Roman" panose="02020603050405020304" pitchFamily="18" charset="0"/>
              </a:rPr>
              <a:t>Unpaid advertisements are called _______ listings.</a:t>
            </a:r>
          </a:p>
          <a:p>
            <a:pPr marL="514350" indent="-514350" algn="just">
              <a:buAutoNum type="arabicPeriod"/>
            </a:pPr>
            <a:r>
              <a:rPr lang="en-US" sz="2400" dirty="0">
                <a:latin typeface="Times New Roman" panose="02020603050405020304" pitchFamily="18" charset="0"/>
                <a:cs typeface="Times New Roman" panose="02020603050405020304" pitchFamily="18" charset="0"/>
              </a:rPr>
              <a:t>SERP stands for Search engine review page. (True/ False)</a:t>
            </a:r>
          </a:p>
          <a:p>
            <a:pPr marL="514350" indent="-514350" algn="just">
              <a:buAutoNum type="arabicPeriod"/>
            </a:pPr>
            <a:endParaRPr lang="en-US" dirty="0"/>
          </a:p>
          <a:p>
            <a:pPr marL="514350" indent="-514350" algn="just">
              <a:buAutoNum type="arabicPeriod"/>
            </a:pPr>
            <a:endParaRPr lang="en-US" dirty="0"/>
          </a:p>
        </p:txBody>
      </p:sp>
      <p:sp>
        <p:nvSpPr>
          <p:cNvPr id="4" name="Date Placeholder 3"/>
          <p:cNvSpPr>
            <a:spLocks noGrp="1"/>
          </p:cNvSpPr>
          <p:nvPr>
            <p:ph type="dt" sz="half" idx="10"/>
          </p:nvPr>
        </p:nvSpPr>
        <p:spPr/>
        <p:txBody>
          <a:bodyPr/>
          <a:lstStyle/>
          <a:p>
            <a:fld id="{C99BBA22-1352-4B42-9730-1ACA454E5406}"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54</a:t>
            </a:fld>
            <a:endParaRPr lang="en-US" dirty="0"/>
          </a:p>
        </p:txBody>
      </p:sp>
      <p:sp>
        <p:nvSpPr>
          <p:cNvPr id="7" name="Title 1"/>
          <p:cNvSpPr txBox="1">
            <a:spLocks/>
          </p:cNvSpPr>
          <p:nvPr/>
        </p:nvSpPr>
        <p:spPr>
          <a:xfrm>
            <a:off x="1752599" y="114300"/>
            <a:ext cx="7354957"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2">
              <a:defRPr/>
            </a:pPr>
            <a:r>
              <a:rPr lang="en-US" sz="2000" b="1" dirty="0"/>
              <a:t>                                           </a:t>
            </a:r>
            <a:r>
              <a:rPr lang="en-US" sz="2400" dirty="0"/>
              <a:t>Daily Quiz</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600200" cy="947268"/>
          </a:xfrm>
          <a:prstGeom prst="rect">
            <a:avLst/>
          </a:prstGeom>
        </p:spPr>
      </p:pic>
    </p:spTree>
    <p:extLst>
      <p:ext uri="{BB962C8B-B14F-4D97-AF65-F5344CB8AC3E}">
        <p14:creationId xmlns:p14="http://schemas.microsoft.com/office/powerpoint/2010/main" val="107501383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05000" y="3"/>
            <a:ext cx="7162800" cy="838197"/>
          </a:xfrm>
          <a:solidFill>
            <a:srgbClr val="C00000"/>
          </a:solidFill>
        </p:spPr>
        <p:style>
          <a:lnRef idx="1">
            <a:schemeClr val="accent5"/>
          </a:lnRef>
          <a:fillRef idx="2">
            <a:schemeClr val="accent5"/>
          </a:fillRef>
          <a:effectRef idx="1">
            <a:schemeClr val="accent5"/>
          </a:effectRef>
          <a:fontRef idx="minor">
            <a:schemeClr val="dk1"/>
          </a:fontRef>
        </p:style>
        <p:txBody>
          <a:bodyPr>
            <a:noAutofit/>
          </a:bodyPr>
          <a:lstStyle/>
          <a:p>
            <a:r>
              <a:rPr lang="en-US" sz="2400" dirty="0"/>
              <a:t>Noida Institute of Engineering and Technology, Greater Noida</a:t>
            </a:r>
          </a:p>
        </p:txBody>
      </p:sp>
      <p:sp>
        <p:nvSpPr>
          <p:cNvPr id="3" name="Subtitle 2"/>
          <p:cNvSpPr>
            <a:spLocks noGrp="1"/>
          </p:cNvSpPr>
          <p:nvPr>
            <p:ph type="subTitle" idx="1"/>
          </p:nvPr>
        </p:nvSpPr>
        <p:spPr>
          <a:xfrm>
            <a:off x="1171963" y="2992093"/>
            <a:ext cx="5200650" cy="1371600"/>
          </a:xfrm>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endParaRPr lang="en-US" sz="2200" b="1" dirty="0">
              <a:solidFill>
                <a:schemeClr val="tx1"/>
              </a:solidFill>
              <a:latin typeface="Times New Roman" panose="02020603050405020304" pitchFamily="18" charset="0"/>
              <a:cs typeface="Times New Roman" panose="02020603050405020304" pitchFamily="18" charset="0"/>
            </a:endParaRPr>
          </a:p>
          <a:p>
            <a:r>
              <a:rPr lang="en-US" sz="2200" b="1" dirty="0">
                <a:solidFill>
                  <a:schemeClr val="tx1"/>
                </a:solidFill>
                <a:latin typeface="Times New Roman" panose="02020603050405020304" pitchFamily="18" charset="0"/>
                <a:cs typeface="Times New Roman" panose="02020603050405020304" pitchFamily="18" charset="0"/>
              </a:rPr>
              <a:t>Social Media Marketing, Mobile Marketing and Video Marketing</a:t>
            </a:r>
          </a:p>
        </p:txBody>
      </p:sp>
      <p:pic>
        <p:nvPicPr>
          <p:cNvPr id="11" name="Picture 4" descr="C:\Users\Manks\Downloads\speak.png"/>
          <p:cNvPicPr>
            <a:picLocks noChangeAspect="1" noChangeArrowheads="1"/>
          </p:cNvPicPr>
          <p:nvPr/>
        </p:nvPicPr>
        <p:blipFill>
          <a:blip r:embed="rId3" cstate="print"/>
          <a:srcRect/>
          <a:stretch>
            <a:fillRect/>
          </a:stretch>
        </p:blipFill>
        <p:spPr bwMode="auto">
          <a:xfrm>
            <a:off x="7134064" y="1785470"/>
            <a:ext cx="1733872" cy="2311829"/>
          </a:xfrm>
          <a:prstGeom prst="rect">
            <a:avLst/>
          </a:prstGeom>
          <a:noFill/>
        </p:spPr>
      </p:pic>
      <p:sp>
        <p:nvSpPr>
          <p:cNvPr id="12" name="Subtitle 2"/>
          <p:cNvSpPr txBox="1">
            <a:spLocks/>
          </p:cNvSpPr>
          <p:nvPr/>
        </p:nvSpPr>
        <p:spPr>
          <a:xfrm>
            <a:off x="1331640" y="1471858"/>
            <a:ext cx="5200650" cy="749745"/>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800" dirty="0">
                <a:solidFill>
                  <a:prstClr val="black"/>
                </a:solidFill>
                <a:latin typeface="Times New Roman" panose="02020603050405020304" pitchFamily="18" charset="0"/>
                <a:cs typeface="Times New Roman" panose="02020603050405020304" pitchFamily="18" charset="0"/>
              </a:rPr>
              <a:t>(Unit –III) </a:t>
            </a:r>
            <a:r>
              <a:rPr lang="en-US" sz="2800" dirty="0">
                <a:solidFill>
                  <a:prstClr val="black"/>
                </a:solidFill>
                <a:latin typeface="Calibri"/>
              </a:rPr>
              <a:t>Topic 3</a:t>
            </a:r>
          </a:p>
        </p:txBody>
      </p:sp>
      <p:sp>
        <p:nvSpPr>
          <p:cNvPr id="4" name="Date Placeholder 3">
            <a:extLst>
              <a:ext uri="{FF2B5EF4-FFF2-40B4-BE49-F238E27FC236}">
                <a16:creationId xmlns:a16="http://schemas.microsoft.com/office/drawing/2014/main" xmlns="" id="{67BA2BFF-AED3-0F39-DCCC-57E1A9A22431}"/>
              </a:ext>
            </a:extLst>
          </p:cNvPr>
          <p:cNvSpPr>
            <a:spLocks noGrp="1"/>
          </p:cNvSpPr>
          <p:nvPr>
            <p:ph type="dt" sz="half" idx="10"/>
          </p:nvPr>
        </p:nvSpPr>
        <p:spPr/>
        <p:txBody>
          <a:bodyPr/>
          <a:lstStyle/>
          <a:p>
            <a:fld id="{B8A5205A-F438-4E7E-8D93-153589B10942}" type="datetime1">
              <a:rPr lang="en-US" smtClean="0"/>
              <a:t>3/6/2025</a:t>
            </a:fld>
            <a:endParaRPr lang="en-US"/>
          </a:p>
        </p:txBody>
      </p:sp>
      <p:sp>
        <p:nvSpPr>
          <p:cNvPr id="6" name="Footer Placeholder 5">
            <a:extLst>
              <a:ext uri="{FF2B5EF4-FFF2-40B4-BE49-F238E27FC236}">
                <a16:creationId xmlns:a16="http://schemas.microsoft.com/office/drawing/2014/main" xmlns="" id="{A2F07610-F7FA-39C8-EF8E-AC8399AB6C98}"/>
              </a:ext>
            </a:extLst>
          </p:cNvPr>
          <p:cNvSpPr>
            <a:spLocks noGrp="1"/>
          </p:cNvSpPr>
          <p:nvPr>
            <p:ph type="ftr" sz="quarter" idx="11"/>
          </p:nvPr>
        </p:nvSpPr>
        <p:spPr/>
        <p:txBody>
          <a:bodyPr/>
          <a:lstStyle/>
          <a:p>
            <a:r>
              <a:rPr lang="sv-SE"/>
              <a:t>Deepika Sharma           Digital Marketing               Unit 3</a:t>
            </a:r>
            <a:endParaRPr lang="en-US" dirty="0"/>
          </a:p>
        </p:txBody>
      </p:sp>
      <p:sp>
        <p:nvSpPr>
          <p:cNvPr id="7" name="Slide Number Placeholder 6">
            <a:extLst>
              <a:ext uri="{FF2B5EF4-FFF2-40B4-BE49-F238E27FC236}">
                <a16:creationId xmlns:a16="http://schemas.microsoft.com/office/drawing/2014/main" xmlns="" id="{C99E8E8E-2499-4169-DA66-8516183AF427}"/>
              </a:ext>
            </a:extLst>
          </p:cNvPr>
          <p:cNvSpPr>
            <a:spLocks noGrp="1"/>
          </p:cNvSpPr>
          <p:nvPr>
            <p:ph type="sldNum" sz="quarter" idx="12"/>
          </p:nvPr>
        </p:nvSpPr>
        <p:spPr/>
        <p:txBody>
          <a:bodyPr/>
          <a:lstStyle/>
          <a:p>
            <a:fld id="{B6F15528-21DE-4FAA-801E-634DDDAF4B2B}" type="slidenum">
              <a:rPr lang="en-US" smtClean="0"/>
              <a:pPr/>
              <a:t>55</a:t>
            </a:fld>
            <a:endParaRPr lang="en-US"/>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828800" cy="947268"/>
          </a:xfrm>
          <a:prstGeom prst="rect">
            <a:avLst/>
          </a:prstGeom>
        </p:spPr>
      </p:pic>
    </p:spTree>
    <p:extLst>
      <p:ext uri="{BB962C8B-B14F-4D97-AF65-F5344CB8AC3E}">
        <p14:creationId xmlns:p14="http://schemas.microsoft.com/office/powerpoint/2010/main" val="380863434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0ACFB9A-D770-436E-85E3-6D142C62F2E0}"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a:xfrm>
            <a:off x="2514600" y="6356350"/>
            <a:ext cx="5029200" cy="365125"/>
          </a:xfrm>
        </p:spPr>
        <p:txBody>
          <a:bodyPr/>
          <a:lstStyle/>
          <a:p>
            <a:r>
              <a:rPr lang="sv-SE">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56</a:t>
            </a:fld>
            <a:endParaRPr lang="en-US">
              <a:solidFill>
                <a:prstClr val="black">
                  <a:tint val="75000"/>
                </a:prstClr>
              </a:solidFill>
            </a:endParaRPr>
          </a:p>
        </p:txBody>
      </p:sp>
      <p:sp>
        <p:nvSpPr>
          <p:cNvPr id="7" name="Title 1"/>
          <p:cNvSpPr txBox="1">
            <a:spLocks/>
          </p:cNvSpPr>
          <p:nvPr/>
        </p:nvSpPr>
        <p:spPr>
          <a:xfrm>
            <a:off x="1905000" y="12590"/>
            <a:ext cx="7239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solidFill>
                  <a:prstClr val="black"/>
                </a:solidFill>
              </a:rPr>
              <a:t>Social Media Marketing(CO3)</a:t>
            </a: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912897"/>
            <a:ext cx="8686800" cy="5311771"/>
          </a:xfrm>
          <a:prstGeom prst="rect">
            <a:avLst/>
          </a:prstGeom>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745143" cy="748085"/>
          </a:xfrm>
          <a:prstGeom prst="rect">
            <a:avLst/>
          </a:prstGeom>
        </p:spPr>
      </p:pic>
    </p:spTree>
    <p:extLst>
      <p:ext uri="{BB962C8B-B14F-4D97-AF65-F5344CB8AC3E}">
        <p14:creationId xmlns:p14="http://schemas.microsoft.com/office/powerpoint/2010/main" val="33828247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D90D828-AE65-4356-8DF7-F70847A3861E}"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a:xfrm>
            <a:off x="2514600" y="6356350"/>
            <a:ext cx="5029200" cy="365125"/>
          </a:xfrm>
        </p:spPr>
        <p:txBody>
          <a:bodyPr/>
          <a:lstStyle/>
          <a:p>
            <a:r>
              <a:rPr lang="sv-SE">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57</a:t>
            </a:fld>
            <a:endParaRPr lang="en-US">
              <a:solidFill>
                <a:prstClr val="black">
                  <a:tint val="75000"/>
                </a:prstClr>
              </a:solidFill>
            </a:endParaRPr>
          </a:p>
        </p:txBody>
      </p:sp>
      <p:sp>
        <p:nvSpPr>
          <p:cNvPr id="7" name="Title 1"/>
          <p:cNvSpPr txBox="1">
            <a:spLocks/>
          </p:cNvSpPr>
          <p:nvPr/>
        </p:nvSpPr>
        <p:spPr>
          <a:xfrm>
            <a:off x="1784796" y="0"/>
            <a:ext cx="7359203"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solidFill>
                  <a:prstClr val="black"/>
                </a:solidFill>
              </a:rPr>
              <a:t>Social Media Marketing(CO3)</a:t>
            </a:r>
          </a:p>
        </p:txBody>
      </p:sp>
      <p:sp>
        <p:nvSpPr>
          <p:cNvPr id="3" name="AutoShape 2" descr="Social Media Definiti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4" descr="Social Media Defini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AutoShape 6" descr="Social Media Definition"/>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2" name="Picture 11"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632396" cy="699754"/>
          </a:xfrm>
          <a:prstGeom prst="rect">
            <a:avLst/>
          </a:prstGeom>
        </p:spPr>
      </p:pic>
      <p:sp>
        <p:nvSpPr>
          <p:cNvPr id="9" name="TextBox 8">
            <a:extLst>
              <a:ext uri="{FF2B5EF4-FFF2-40B4-BE49-F238E27FC236}">
                <a16:creationId xmlns:a16="http://schemas.microsoft.com/office/drawing/2014/main" xmlns="" id="{3D2B71C6-5D8E-2E0C-D746-B91A1234C176}"/>
              </a:ext>
            </a:extLst>
          </p:cNvPr>
          <p:cNvSpPr txBox="1"/>
          <p:nvPr/>
        </p:nvSpPr>
        <p:spPr>
          <a:xfrm>
            <a:off x="307975" y="1143000"/>
            <a:ext cx="8074025" cy="2677656"/>
          </a:xfrm>
          <a:prstGeom prst="rect">
            <a:avLst/>
          </a:prstGeom>
          <a:noFill/>
        </p:spPr>
        <p:txBody>
          <a:bodyPr wrap="square">
            <a:spAutoFit/>
          </a:bodyPr>
          <a:lstStyle/>
          <a:p>
            <a:pPr algn="just"/>
            <a:r>
              <a:rPr lang="en-US" sz="2400" dirty="0">
                <a:latin typeface="Times New Roman" panose="02020603050405020304" pitchFamily="18" charset="0"/>
                <a:cs typeface="Times New Roman" panose="02020603050405020304" pitchFamily="18" charset="0"/>
              </a:rPr>
              <a:t>Social Media Marketing (SMM) is the practice of using social media platforms like Facebook, Instagram, Twitter, and LinkedIn to promote a product, service, or brand. It involves creating posts, ads, and content to engage with an audience, build a community, and increase brand awareness or sales. Essentially, it's about reaching and connecting with people online through social networks to achieve business goals.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748110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1233FDD-2258-4ED9-AE60-F2AA6C7EC15B}"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a:xfrm>
            <a:off x="2514600" y="6356350"/>
            <a:ext cx="5029200" cy="365125"/>
          </a:xfrm>
        </p:spPr>
        <p:txBody>
          <a:bodyPr/>
          <a:lstStyle/>
          <a:p>
            <a:r>
              <a:rPr lang="sv-SE">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58</a:t>
            </a:fld>
            <a:endParaRPr lang="en-US">
              <a:solidFill>
                <a:prstClr val="black">
                  <a:tint val="75000"/>
                </a:prstClr>
              </a:solidFill>
            </a:endParaRPr>
          </a:p>
        </p:txBody>
      </p:sp>
      <p:sp>
        <p:nvSpPr>
          <p:cNvPr id="7" name="Title 1"/>
          <p:cNvSpPr txBox="1">
            <a:spLocks/>
          </p:cNvSpPr>
          <p:nvPr/>
        </p:nvSpPr>
        <p:spPr>
          <a:xfrm>
            <a:off x="1676400" y="78320"/>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solidFill>
                  <a:prstClr val="black"/>
                </a:solidFill>
              </a:rPr>
              <a:t>Fundamentals of Social Media Marketing(CO3)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51207"/>
            <a:ext cx="1639957" cy="745435"/>
          </a:xfrm>
          <a:prstGeom prst="rect">
            <a:avLst/>
          </a:prstGeom>
        </p:spPr>
      </p:pic>
      <p:sp>
        <p:nvSpPr>
          <p:cNvPr id="10" name="TextBox 9">
            <a:extLst>
              <a:ext uri="{FF2B5EF4-FFF2-40B4-BE49-F238E27FC236}">
                <a16:creationId xmlns:a16="http://schemas.microsoft.com/office/drawing/2014/main" xmlns="" id="{0460CFD5-EA43-0B60-8888-2066F2E1C279}"/>
              </a:ext>
            </a:extLst>
          </p:cNvPr>
          <p:cNvSpPr txBox="1"/>
          <p:nvPr/>
        </p:nvSpPr>
        <p:spPr>
          <a:xfrm>
            <a:off x="1219200" y="1219200"/>
            <a:ext cx="4600574" cy="3349956"/>
          </a:xfrm>
          <a:prstGeom prst="rect">
            <a:avLst/>
          </a:prstGeom>
          <a:noFill/>
        </p:spPr>
        <p:txBody>
          <a:bodyPr wrap="square">
            <a:spAutoFit/>
          </a:bodyPr>
          <a:lstStyle/>
          <a:p>
            <a:pPr>
              <a:lnSpc>
                <a:spcPct val="150000"/>
              </a:lnSpc>
            </a:pPr>
            <a:r>
              <a:rPr lang="en-IN" sz="2400" dirty="0">
                <a:latin typeface="Times New Roman" panose="02020603050405020304" pitchFamily="18" charset="0"/>
                <a:cs typeface="Times New Roman" panose="02020603050405020304" pitchFamily="18" charset="0"/>
              </a:rPr>
              <a:t>Know your audience</a:t>
            </a:r>
          </a:p>
          <a:p>
            <a:pPr>
              <a:lnSpc>
                <a:spcPct val="150000"/>
              </a:lnSpc>
            </a:pPr>
            <a:r>
              <a:rPr lang="en-IN" sz="2400" dirty="0">
                <a:latin typeface="Times New Roman" panose="02020603050405020304" pitchFamily="18" charset="0"/>
                <a:cs typeface="Times New Roman" panose="02020603050405020304" pitchFamily="18" charset="0"/>
              </a:rPr>
              <a:t>Create engaging content</a:t>
            </a:r>
          </a:p>
          <a:p>
            <a:pPr>
              <a:lnSpc>
                <a:spcPct val="150000"/>
              </a:lnSpc>
            </a:pPr>
            <a:r>
              <a:rPr lang="en-IN" sz="2400" dirty="0">
                <a:latin typeface="Times New Roman" panose="02020603050405020304" pitchFamily="18" charset="0"/>
                <a:cs typeface="Times New Roman" panose="02020603050405020304" pitchFamily="18" charset="0"/>
              </a:rPr>
              <a:t>Consistency</a:t>
            </a:r>
          </a:p>
          <a:p>
            <a:pPr>
              <a:lnSpc>
                <a:spcPct val="150000"/>
              </a:lnSpc>
            </a:pPr>
            <a:r>
              <a:rPr lang="en-IN" sz="2400" dirty="0">
                <a:latin typeface="Times New Roman" panose="02020603050405020304" pitchFamily="18" charset="0"/>
                <a:cs typeface="Times New Roman" panose="02020603050405020304" pitchFamily="18" charset="0"/>
              </a:rPr>
              <a:t>Use hashtags</a:t>
            </a:r>
          </a:p>
          <a:p>
            <a:pPr>
              <a:lnSpc>
                <a:spcPct val="150000"/>
              </a:lnSpc>
            </a:pPr>
            <a:r>
              <a:rPr lang="en-IN" sz="2400" dirty="0">
                <a:latin typeface="Times New Roman" panose="02020603050405020304" pitchFamily="18" charset="0"/>
                <a:cs typeface="Times New Roman" panose="02020603050405020304" pitchFamily="18" charset="0"/>
              </a:rPr>
              <a:t>Interact with followers</a:t>
            </a:r>
          </a:p>
          <a:p>
            <a:pPr>
              <a:lnSpc>
                <a:spcPct val="150000"/>
              </a:lnSpc>
            </a:pPr>
            <a:r>
              <a:rPr lang="en-IN" sz="2400" dirty="0">
                <a:latin typeface="Times New Roman" panose="02020603050405020304" pitchFamily="18" charset="0"/>
                <a:cs typeface="Times New Roman" panose="02020603050405020304" pitchFamily="18" charset="0"/>
              </a:rPr>
              <a:t>Track results</a:t>
            </a:r>
          </a:p>
        </p:txBody>
      </p:sp>
    </p:spTree>
    <p:extLst>
      <p:ext uri="{BB962C8B-B14F-4D97-AF65-F5344CB8AC3E}">
        <p14:creationId xmlns:p14="http://schemas.microsoft.com/office/powerpoint/2010/main" val="203290392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Autofit/>
          </a:bodyPr>
          <a:lstStyle/>
          <a:p>
            <a:pPr>
              <a:buNone/>
            </a:pPr>
            <a:r>
              <a:rPr lang="en-IN" sz="2800" dirty="0">
                <a:latin typeface="Times New Roman" panose="02020603050405020304" pitchFamily="18" charset="0"/>
                <a:cs typeface="Times New Roman" panose="02020603050405020304" pitchFamily="18" charset="0"/>
              </a:rPr>
              <a:t>Increase brand awareness</a:t>
            </a:r>
          </a:p>
          <a:p>
            <a:pPr>
              <a:buNone/>
            </a:pPr>
            <a:r>
              <a:rPr lang="en-IN" sz="2800" dirty="0">
                <a:latin typeface="Times New Roman" panose="02020603050405020304" pitchFamily="18" charset="0"/>
                <a:cs typeface="Times New Roman" panose="02020603050405020304" pitchFamily="18" charset="0"/>
              </a:rPr>
              <a:t>Engage with your audience</a:t>
            </a:r>
          </a:p>
          <a:p>
            <a:pPr>
              <a:buNone/>
            </a:pPr>
            <a:r>
              <a:rPr lang="en-IN" sz="2800" dirty="0">
                <a:latin typeface="Times New Roman" panose="02020603050405020304" pitchFamily="18" charset="0"/>
                <a:cs typeface="Times New Roman" panose="02020603050405020304" pitchFamily="18" charset="0"/>
              </a:rPr>
              <a:t>Drive website traffic</a:t>
            </a:r>
          </a:p>
          <a:p>
            <a:pPr>
              <a:buNone/>
            </a:pPr>
            <a:r>
              <a:rPr lang="en-IN" sz="2800" dirty="0">
                <a:latin typeface="Times New Roman" panose="02020603050405020304" pitchFamily="18" charset="0"/>
                <a:cs typeface="Times New Roman" panose="02020603050405020304" pitchFamily="18" charset="0"/>
              </a:rPr>
              <a:t>Generate leads or sales</a:t>
            </a:r>
          </a:p>
          <a:p>
            <a:pPr>
              <a:buNone/>
            </a:pPr>
            <a:r>
              <a:rPr lang="en-IN" sz="2800" dirty="0">
                <a:latin typeface="Times New Roman" panose="02020603050405020304" pitchFamily="18" charset="0"/>
                <a:cs typeface="Times New Roman" panose="02020603050405020304" pitchFamily="18" charset="0"/>
              </a:rPr>
              <a:t>Improve customer loyalty</a:t>
            </a:r>
            <a:endParaRPr lang="en-US" sz="2800" dirty="0">
              <a:latin typeface="Times New Roman" panose="02020603050405020304" pitchFamily="18" charset="0"/>
              <a:cs typeface="Times New Roman" panose="02020603050405020304" pitchFamily="18" charset="0"/>
            </a:endParaRPr>
          </a:p>
          <a:p>
            <a:pPr>
              <a:buNone/>
            </a:pPr>
            <a:endParaRPr lang="en-US" sz="2400" dirty="0"/>
          </a:p>
          <a:p>
            <a:pPr>
              <a:buNone/>
            </a:pPr>
            <a:endParaRPr lang="en-US" sz="2400" b="1" u="sng" dirty="0"/>
          </a:p>
          <a:p>
            <a:pPr>
              <a:buNone/>
            </a:pPr>
            <a:r>
              <a:rPr lang="en-US" sz="2400" dirty="0"/>
              <a:t>     </a:t>
            </a:r>
          </a:p>
          <a:p>
            <a:pPr>
              <a:buNone/>
            </a:pPr>
            <a:endParaRPr lang="en-US" sz="2400" dirty="0"/>
          </a:p>
        </p:txBody>
      </p:sp>
      <p:sp>
        <p:nvSpPr>
          <p:cNvPr id="4" name="Date Placeholder 3"/>
          <p:cNvSpPr>
            <a:spLocks noGrp="1"/>
          </p:cNvSpPr>
          <p:nvPr>
            <p:ph type="dt" sz="half" idx="10"/>
          </p:nvPr>
        </p:nvSpPr>
        <p:spPr/>
        <p:txBody>
          <a:bodyPr/>
          <a:lstStyle/>
          <a:p>
            <a:fld id="{3EF275E9-8F6F-4468-943F-89ABF0DB0067}"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a:xfrm>
            <a:off x="2514600" y="6356350"/>
            <a:ext cx="5029200" cy="365125"/>
          </a:xfrm>
        </p:spPr>
        <p:txBody>
          <a:bodyPr/>
          <a:lstStyle/>
          <a:p>
            <a:r>
              <a:rPr lang="sv-SE">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59</a:t>
            </a:fld>
            <a:endParaRPr lang="en-US">
              <a:solidFill>
                <a:prstClr val="black">
                  <a:tint val="75000"/>
                </a:prstClr>
              </a:solidFill>
            </a:endParaRPr>
          </a:p>
        </p:txBody>
      </p:sp>
      <p:sp>
        <p:nvSpPr>
          <p:cNvPr id="7" name="Title 1"/>
          <p:cNvSpPr txBox="1">
            <a:spLocks/>
          </p:cNvSpPr>
          <p:nvPr/>
        </p:nvSpPr>
        <p:spPr>
          <a:xfrm>
            <a:off x="1524000" y="63017"/>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solidFill>
                  <a:prstClr val="black"/>
                </a:solidFill>
              </a:rPr>
              <a:t>Goals of Social Media Marketing</a:t>
            </a:r>
          </a:p>
          <a:p>
            <a:pPr algn="ctr"/>
            <a:r>
              <a:rPr lang="en-US" sz="2400" dirty="0">
                <a:solidFill>
                  <a:prstClr val="black"/>
                </a:solidFill>
              </a:rPr>
              <a:t>(CO3)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2713"/>
            <a:ext cx="1371600" cy="762000"/>
          </a:xfrm>
          <a:prstGeom prst="rect">
            <a:avLst/>
          </a:prstGeom>
        </p:spPr>
      </p:pic>
    </p:spTree>
    <p:extLst>
      <p:ext uri="{BB962C8B-B14F-4D97-AF65-F5344CB8AC3E}">
        <p14:creationId xmlns:p14="http://schemas.microsoft.com/office/powerpoint/2010/main" val="1695586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A2BBEE-FF0C-4B36-A862-DF091813ED4D}" type="datetime1">
              <a:rPr lang="en-US" smtClean="0"/>
              <a:t>3/6/2025</a:t>
            </a:fld>
            <a:endParaRPr lang="en-US"/>
          </a:p>
        </p:txBody>
      </p:sp>
      <p:sp>
        <p:nvSpPr>
          <p:cNvPr id="3" name="Footer Placeholder 2"/>
          <p:cNvSpPr>
            <a:spLocks noGrp="1"/>
          </p:cNvSpPr>
          <p:nvPr>
            <p:ph type="ftr" sz="quarter" idx="11"/>
          </p:nvPr>
        </p:nvSpPr>
        <p:spPr/>
        <p:txBody>
          <a:bodyPr/>
          <a:lstStyle/>
          <a:p>
            <a:r>
              <a:rPr lang="en-US"/>
              <a:t>Deepika Sharma           Digital Marketing               Unit 3</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6</a:t>
            </a:fld>
            <a:endParaRPr lang="en-US"/>
          </a:p>
        </p:txBody>
      </p:sp>
      <p:sp>
        <p:nvSpPr>
          <p:cNvPr id="7" name="Title 1"/>
          <p:cNvSpPr txBox="1">
            <a:spLocks/>
          </p:cNvSpPr>
          <p:nvPr/>
        </p:nvSpPr>
        <p:spPr>
          <a:xfrm>
            <a:off x="1905000" y="26505"/>
            <a:ext cx="7239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Evaluation scheme</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 y="152400"/>
            <a:ext cx="1599844" cy="685800"/>
          </a:xfrm>
          <a:prstGeom prst="rect">
            <a:avLst/>
          </a:prstGeom>
        </p:spPr>
      </p:pic>
    </p:spTree>
    <p:extLst>
      <p:ext uri="{BB962C8B-B14F-4D97-AF65-F5344CB8AC3E}">
        <p14:creationId xmlns:p14="http://schemas.microsoft.com/office/powerpoint/2010/main" val="305565415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0A58CFC-4807-4B6A-882A-689952CDCD2C}"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60</a:t>
            </a:fld>
            <a:endParaRPr lang="en-US"/>
          </a:p>
        </p:txBody>
      </p:sp>
      <p:sp>
        <p:nvSpPr>
          <p:cNvPr id="7" name="Title 1"/>
          <p:cNvSpPr txBox="1">
            <a:spLocks/>
          </p:cNvSpPr>
          <p:nvPr/>
        </p:nvSpPr>
        <p:spPr>
          <a:xfrm>
            <a:off x="1752600" y="26504"/>
            <a:ext cx="73914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Mobile Marketing(CO3)</a:t>
            </a:r>
          </a:p>
        </p:txBody>
      </p:sp>
      <p:pic>
        <p:nvPicPr>
          <p:cNvPr id="11" name="Content Placeholder 10">
            <a:extLst>
              <a:ext uri="{FF2B5EF4-FFF2-40B4-BE49-F238E27FC236}">
                <a16:creationId xmlns:a16="http://schemas.microsoft.com/office/drawing/2014/main" xmlns="" id="{CF21F041-E506-0CE3-3E57-D0096924E54B}"/>
              </a:ext>
            </a:extLst>
          </p:cNvPr>
          <p:cNvPicPr>
            <a:picLocks noGrp="1" noChangeAspect="1"/>
          </p:cNvPicPr>
          <p:nvPr>
            <p:ph idx="1"/>
          </p:nvPr>
        </p:nvPicPr>
        <p:blipFill>
          <a:blip r:embed="rId3"/>
          <a:stretch>
            <a:fillRect/>
          </a:stretch>
        </p:blipFill>
        <p:spPr>
          <a:xfrm>
            <a:off x="990600" y="1258093"/>
            <a:ext cx="7241540" cy="4525963"/>
          </a:xfrm>
          <a:prstGeom prst="rect">
            <a:avLst/>
          </a:prstGeom>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16565"/>
            <a:ext cx="1676400" cy="762000"/>
          </a:xfrm>
          <a:prstGeom prst="rect">
            <a:avLst/>
          </a:prstGeom>
        </p:spPr>
      </p:pic>
    </p:spTree>
    <p:extLst>
      <p:ext uri="{BB962C8B-B14F-4D97-AF65-F5344CB8AC3E}">
        <p14:creationId xmlns:p14="http://schemas.microsoft.com/office/powerpoint/2010/main" val="280821945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4B8C9C0-AB45-48AF-B7F1-AABC7EC64041}"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61</a:t>
            </a:fld>
            <a:endParaRPr lang="en-US"/>
          </a:p>
        </p:txBody>
      </p:sp>
      <p:sp>
        <p:nvSpPr>
          <p:cNvPr id="7" name="Title 1"/>
          <p:cNvSpPr txBox="1">
            <a:spLocks/>
          </p:cNvSpPr>
          <p:nvPr/>
        </p:nvSpPr>
        <p:spPr>
          <a:xfrm>
            <a:off x="1524000" y="42052"/>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Mobile Marketing(CO3)</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600" y="885497"/>
            <a:ext cx="7357562" cy="5362903"/>
          </a:xfrm>
          <a:prstGeom prst="rect">
            <a:avLst/>
          </a:prstGeom>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62984" cy="619538"/>
          </a:xfrm>
          <a:prstGeom prst="rect">
            <a:avLst/>
          </a:prstGeom>
        </p:spPr>
      </p:pic>
    </p:spTree>
    <p:extLst>
      <p:ext uri="{BB962C8B-B14F-4D97-AF65-F5344CB8AC3E}">
        <p14:creationId xmlns:p14="http://schemas.microsoft.com/office/powerpoint/2010/main" val="199487748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3DA05F9-C197-4DD9-8B8A-8890BF15592C}"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62</a:t>
            </a:fld>
            <a:endParaRPr lang="en-US"/>
          </a:p>
        </p:txBody>
      </p:sp>
      <p:sp>
        <p:nvSpPr>
          <p:cNvPr id="7" name="Title 1"/>
          <p:cNvSpPr txBox="1">
            <a:spLocks/>
          </p:cNvSpPr>
          <p:nvPr/>
        </p:nvSpPr>
        <p:spPr>
          <a:xfrm>
            <a:off x="1652042" y="31998"/>
            <a:ext cx="7491958"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Benefits of Mobile Marketing(CO3)</a:t>
            </a:r>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81694"/>
            <a:ext cx="1652042" cy="750928"/>
          </a:xfrm>
          <a:prstGeom prst="rect">
            <a:avLst/>
          </a:prstGeom>
        </p:spPr>
      </p:pic>
      <p:sp>
        <p:nvSpPr>
          <p:cNvPr id="3" name="TextBox 2">
            <a:extLst>
              <a:ext uri="{FF2B5EF4-FFF2-40B4-BE49-F238E27FC236}">
                <a16:creationId xmlns:a16="http://schemas.microsoft.com/office/drawing/2014/main" xmlns="" id="{7D148C2E-567F-E59A-6121-5AD5C3A80414}"/>
              </a:ext>
            </a:extLst>
          </p:cNvPr>
          <p:cNvSpPr txBox="1"/>
          <p:nvPr/>
        </p:nvSpPr>
        <p:spPr>
          <a:xfrm>
            <a:off x="770777" y="1143000"/>
            <a:ext cx="4600574" cy="1938992"/>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Reach people anytime, anywhere</a:t>
            </a:r>
          </a:p>
          <a:p>
            <a:r>
              <a:rPr lang="en-IN" sz="2400" dirty="0">
                <a:latin typeface="Times New Roman" panose="02020603050405020304" pitchFamily="18" charset="0"/>
                <a:cs typeface="Times New Roman" panose="02020603050405020304" pitchFamily="18" charset="0"/>
              </a:rPr>
              <a:t>Personalized messages</a:t>
            </a:r>
          </a:p>
          <a:p>
            <a:r>
              <a:rPr lang="en-IN" sz="2400" dirty="0">
                <a:latin typeface="Times New Roman" panose="02020603050405020304" pitchFamily="18" charset="0"/>
                <a:cs typeface="Times New Roman" panose="02020603050405020304" pitchFamily="18" charset="0"/>
              </a:rPr>
              <a:t>Instant communication</a:t>
            </a:r>
          </a:p>
          <a:p>
            <a:r>
              <a:rPr lang="en-IN" sz="2400" dirty="0">
                <a:latin typeface="Times New Roman" panose="02020603050405020304" pitchFamily="18" charset="0"/>
                <a:cs typeface="Times New Roman" panose="02020603050405020304" pitchFamily="18" charset="0"/>
              </a:rPr>
              <a:t>Higher engagement</a:t>
            </a:r>
          </a:p>
          <a:p>
            <a:r>
              <a:rPr lang="en-IN" sz="2400" dirty="0">
                <a:latin typeface="Times New Roman" panose="02020603050405020304" pitchFamily="18" charset="0"/>
                <a:cs typeface="Times New Roman" panose="02020603050405020304" pitchFamily="18" charset="0"/>
              </a:rPr>
              <a:t>Easy to track</a:t>
            </a:r>
          </a:p>
        </p:txBody>
      </p:sp>
    </p:spTree>
    <p:extLst>
      <p:ext uri="{BB962C8B-B14F-4D97-AF65-F5344CB8AC3E}">
        <p14:creationId xmlns:p14="http://schemas.microsoft.com/office/powerpoint/2010/main" val="269332218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A3FAF19-3F99-493D-A0CA-01D9C9CC0442}"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63</a:t>
            </a:fld>
            <a:endParaRPr lang="en-US"/>
          </a:p>
        </p:txBody>
      </p:sp>
      <p:sp>
        <p:nvSpPr>
          <p:cNvPr id="7" name="Title 1"/>
          <p:cNvSpPr txBox="1">
            <a:spLocks/>
          </p:cNvSpPr>
          <p:nvPr/>
        </p:nvSpPr>
        <p:spPr>
          <a:xfrm>
            <a:off x="1676400" y="64604"/>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Type of Mobile Marketing(CO3)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76199"/>
            <a:ext cx="1676400" cy="762000"/>
          </a:xfrm>
          <a:prstGeom prst="rect">
            <a:avLst/>
          </a:prstGeom>
        </p:spPr>
      </p:pic>
      <p:sp>
        <p:nvSpPr>
          <p:cNvPr id="3" name="TextBox 2">
            <a:extLst>
              <a:ext uri="{FF2B5EF4-FFF2-40B4-BE49-F238E27FC236}">
                <a16:creationId xmlns:a16="http://schemas.microsoft.com/office/drawing/2014/main" xmlns="" id="{ADF5949D-60E5-7478-36D2-6210EA2114B1}"/>
              </a:ext>
            </a:extLst>
          </p:cNvPr>
          <p:cNvSpPr txBox="1"/>
          <p:nvPr/>
        </p:nvSpPr>
        <p:spPr>
          <a:xfrm>
            <a:off x="914400" y="1245052"/>
            <a:ext cx="4600574" cy="2308324"/>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SMS Marketing</a:t>
            </a:r>
          </a:p>
          <a:p>
            <a:r>
              <a:rPr lang="en-IN" sz="2400" dirty="0">
                <a:latin typeface="Times New Roman" panose="02020603050405020304" pitchFamily="18" charset="0"/>
                <a:cs typeface="Times New Roman" panose="02020603050405020304" pitchFamily="18" charset="0"/>
              </a:rPr>
              <a:t>Mobile App Marketing</a:t>
            </a:r>
          </a:p>
          <a:p>
            <a:r>
              <a:rPr lang="en-IN" sz="2400" dirty="0">
                <a:latin typeface="Times New Roman" panose="02020603050405020304" pitchFamily="18" charset="0"/>
                <a:cs typeface="Times New Roman" panose="02020603050405020304" pitchFamily="18" charset="0"/>
              </a:rPr>
              <a:t>In-App Advertising</a:t>
            </a:r>
          </a:p>
          <a:p>
            <a:r>
              <a:rPr lang="en-IN" sz="2400" dirty="0">
                <a:latin typeface="Times New Roman" panose="02020603050405020304" pitchFamily="18" charset="0"/>
                <a:cs typeface="Times New Roman" panose="02020603050405020304" pitchFamily="18" charset="0"/>
              </a:rPr>
              <a:t>Mobile Website Marketing</a:t>
            </a:r>
          </a:p>
          <a:p>
            <a:r>
              <a:rPr lang="en-IN" sz="2400" dirty="0">
                <a:latin typeface="Times New Roman" panose="02020603050405020304" pitchFamily="18" charset="0"/>
                <a:cs typeface="Times New Roman" panose="02020603050405020304" pitchFamily="18" charset="0"/>
              </a:rPr>
              <a:t>Push Notifications</a:t>
            </a:r>
          </a:p>
          <a:p>
            <a:r>
              <a:rPr lang="en-IN" sz="2400" dirty="0">
                <a:latin typeface="Times New Roman" panose="02020603050405020304" pitchFamily="18" charset="0"/>
                <a:cs typeface="Times New Roman" panose="02020603050405020304" pitchFamily="18" charset="0"/>
              </a:rPr>
              <a:t>Social Media Marketing</a:t>
            </a:r>
          </a:p>
        </p:txBody>
      </p:sp>
    </p:spTree>
    <p:extLst>
      <p:ext uri="{BB962C8B-B14F-4D97-AF65-F5344CB8AC3E}">
        <p14:creationId xmlns:p14="http://schemas.microsoft.com/office/powerpoint/2010/main" val="42766647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4625FB0-EEE5-4E4F-927C-8975E0CEB6CC}"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64</a:t>
            </a:fld>
            <a:endParaRPr lang="en-US"/>
          </a:p>
        </p:txBody>
      </p:sp>
      <p:sp>
        <p:nvSpPr>
          <p:cNvPr id="7" name="Title 1"/>
          <p:cNvSpPr txBox="1">
            <a:spLocks/>
          </p:cNvSpPr>
          <p:nvPr/>
        </p:nvSpPr>
        <p:spPr>
          <a:xfrm>
            <a:off x="1600200" y="29817"/>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Video marketing(CO3)</a:t>
            </a:r>
          </a:p>
        </p:txBody>
      </p:sp>
      <p:pic>
        <p:nvPicPr>
          <p:cNvPr id="2050" name="Picture 2">
            <a:extLst>
              <a:ext uri="{FF2B5EF4-FFF2-40B4-BE49-F238E27FC236}">
                <a16:creationId xmlns:a16="http://schemas.microsoft.com/office/drawing/2014/main" xmlns="" id="{A07FB9BB-F492-6732-7B48-38FAD18B845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23" t="14088" r="8777"/>
          <a:stretch/>
        </p:blipFill>
        <p:spPr bwMode="auto">
          <a:xfrm>
            <a:off x="800100" y="1405731"/>
            <a:ext cx="7543800" cy="423068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16565"/>
            <a:ext cx="1524000" cy="762000"/>
          </a:xfrm>
          <a:prstGeom prst="rect">
            <a:avLst/>
          </a:prstGeom>
        </p:spPr>
      </p:pic>
    </p:spTree>
    <p:extLst>
      <p:ext uri="{BB962C8B-B14F-4D97-AF65-F5344CB8AC3E}">
        <p14:creationId xmlns:p14="http://schemas.microsoft.com/office/powerpoint/2010/main" val="375823071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1"/>
            <a:ext cx="8229600" cy="3581400"/>
          </a:xfrm>
        </p:spPr>
        <p:txBody>
          <a:bodyPr>
            <a:normAutofit fontScale="85000" lnSpcReduction="10000"/>
          </a:bodyPr>
          <a:lstStyle/>
          <a:p>
            <a:pPr algn="just"/>
            <a:r>
              <a:rPr lang="en-US" sz="2600" dirty="0">
                <a:latin typeface="Times New Roman" panose="02020603050405020304" pitchFamily="18" charset="0"/>
                <a:cs typeface="Times New Roman" panose="02020603050405020304" pitchFamily="18" charset="0"/>
              </a:rPr>
              <a:t>Video marketing refers to the use of video to market or promote your brand or offering on digital channels.</a:t>
            </a:r>
          </a:p>
          <a:p>
            <a:pPr marL="0" indent="0" algn="just">
              <a:buNone/>
            </a:pPr>
            <a:endParaRPr lang="en-US" sz="2600" dirty="0">
              <a:latin typeface="Times New Roman" panose="02020603050405020304" pitchFamily="18" charset="0"/>
              <a:cs typeface="Times New Roman" panose="02020603050405020304" pitchFamily="18" charset="0"/>
            </a:endParaRPr>
          </a:p>
          <a:p>
            <a:pPr algn="just"/>
            <a:r>
              <a:rPr lang="en-US" sz="2600" dirty="0">
                <a:latin typeface="Times New Roman" panose="02020603050405020304" pitchFamily="18" charset="0"/>
                <a:cs typeface="Times New Roman" panose="02020603050405020304" pitchFamily="18" charset="0"/>
              </a:rPr>
              <a:t>In simple terms, when you use video to market your brand, product or service, engage on social media channels, educate your prospective and current customers, and interact with them, you’re said to be using video marketing.</a:t>
            </a:r>
          </a:p>
          <a:p>
            <a:pPr marL="0" indent="0" algn="just">
              <a:buNone/>
            </a:pPr>
            <a:endParaRPr lang="en-US" sz="2600" dirty="0">
              <a:latin typeface="Times New Roman" panose="02020603050405020304" pitchFamily="18" charset="0"/>
              <a:cs typeface="Times New Roman" panose="02020603050405020304" pitchFamily="18" charset="0"/>
            </a:endParaRPr>
          </a:p>
          <a:p>
            <a:pPr algn="just"/>
            <a:r>
              <a:rPr lang="en-US" sz="2600" b="1" dirty="0">
                <a:latin typeface="Times New Roman" panose="02020603050405020304" pitchFamily="18" charset="0"/>
                <a:cs typeface="Times New Roman" panose="02020603050405020304" pitchFamily="18" charset="0"/>
              </a:rPr>
              <a:t>Video marketing</a:t>
            </a:r>
            <a:r>
              <a:rPr lang="en-US" sz="2600" dirty="0">
                <a:latin typeface="Times New Roman" panose="02020603050405020304" pitchFamily="18" charset="0"/>
                <a:cs typeface="Times New Roman" panose="02020603050405020304" pitchFamily="18" charset="0"/>
              </a:rPr>
              <a:t> can be used for everything from building customer rapport, to promoting your brand, services or products.</a:t>
            </a:r>
          </a:p>
          <a:p>
            <a:pPr algn="just"/>
            <a:endParaRPr lang="en-US" dirty="0"/>
          </a:p>
          <a:p>
            <a:pPr>
              <a:buNone/>
            </a:pPr>
            <a:endParaRPr lang="en-US" sz="1800" u="sng" dirty="0"/>
          </a:p>
          <a:p>
            <a:pPr>
              <a:buNone/>
            </a:pPr>
            <a:endParaRPr lang="en-US" sz="1800" dirty="0"/>
          </a:p>
          <a:p>
            <a:pPr algn="just">
              <a:buNone/>
            </a:pPr>
            <a:endParaRPr lang="en-US" dirty="0"/>
          </a:p>
        </p:txBody>
      </p:sp>
      <p:sp>
        <p:nvSpPr>
          <p:cNvPr id="4" name="Date Placeholder 3"/>
          <p:cNvSpPr>
            <a:spLocks noGrp="1"/>
          </p:cNvSpPr>
          <p:nvPr>
            <p:ph type="dt" sz="half" idx="10"/>
          </p:nvPr>
        </p:nvSpPr>
        <p:spPr/>
        <p:txBody>
          <a:bodyPr/>
          <a:lstStyle/>
          <a:p>
            <a:fld id="{03B1AF8C-216B-40AA-AB1F-DF2585F5BAA0}"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65</a:t>
            </a:fld>
            <a:endParaRPr lang="en-US"/>
          </a:p>
        </p:txBody>
      </p:sp>
      <p:sp>
        <p:nvSpPr>
          <p:cNvPr id="7" name="Title 1"/>
          <p:cNvSpPr txBox="1">
            <a:spLocks/>
          </p:cNvSpPr>
          <p:nvPr/>
        </p:nvSpPr>
        <p:spPr>
          <a:xfrm>
            <a:off x="1676400" y="39776"/>
            <a:ext cx="750073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Video marketing(CO3)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89471"/>
            <a:ext cx="1676400" cy="762000"/>
          </a:xfrm>
          <a:prstGeom prst="rect">
            <a:avLst/>
          </a:prstGeom>
        </p:spPr>
      </p:pic>
    </p:spTree>
    <p:extLst>
      <p:ext uri="{BB962C8B-B14F-4D97-AF65-F5344CB8AC3E}">
        <p14:creationId xmlns:p14="http://schemas.microsoft.com/office/powerpoint/2010/main" val="16885830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algn="just">
              <a:buNone/>
            </a:pPr>
            <a:r>
              <a:rPr lang="en-US" sz="2600" u="sng" dirty="0">
                <a:latin typeface="Times New Roman" panose="02020603050405020304" pitchFamily="18" charset="0"/>
                <a:cs typeface="Times New Roman" panose="02020603050405020304" pitchFamily="18" charset="0"/>
              </a:rPr>
              <a:t>To develop your video marketing strategy, you’ll want to:</a:t>
            </a:r>
          </a:p>
          <a:p>
            <a:pPr algn="just"/>
            <a:r>
              <a:rPr lang="en-IN" sz="2400" dirty="0">
                <a:latin typeface="Times New Roman" panose="02020603050405020304" pitchFamily="18" charset="0"/>
                <a:cs typeface="Times New Roman" panose="02020603050405020304" pitchFamily="18" charset="0"/>
              </a:rPr>
              <a:t>Set your goals</a:t>
            </a:r>
          </a:p>
          <a:p>
            <a:pPr algn="just"/>
            <a:r>
              <a:rPr lang="en-IN" sz="2400" dirty="0">
                <a:latin typeface="Times New Roman" panose="02020603050405020304" pitchFamily="18" charset="0"/>
                <a:cs typeface="Times New Roman" panose="02020603050405020304" pitchFamily="18" charset="0"/>
              </a:rPr>
              <a:t>Know your audience</a:t>
            </a:r>
          </a:p>
          <a:p>
            <a:pPr algn="just"/>
            <a:r>
              <a:rPr lang="en-IN" sz="2400" dirty="0">
                <a:latin typeface="Times New Roman" panose="02020603050405020304" pitchFamily="18" charset="0"/>
                <a:cs typeface="Times New Roman" panose="02020603050405020304" pitchFamily="18" charset="0"/>
              </a:rPr>
              <a:t>Choose video types</a:t>
            </a:r>
          </a:p>
          <a:p>
            <a:pPr algn="just"/>
            <a:r>
              <a:rPr lang="en-IN" sz="2400" dirty="0">
                <a:latin typeface="Times New Roman" panose="02020603050405020304" pitchFamily="18" charset="0"/>
                <a:cs typeface="Times New Roman" panose="02020603050405020304" pitchFamily="18" charset="0"/>
              </a:rPr>
              <a:t>Pick the right platforms</a:t>
            </a:r>
          </a:p>
          <a:p>
            <a:pPr algn="just"/>
            <a:r>
              <a:rPr lang="en-IN" sz="2400" dirty="0">
                <a:latin typeface="Times New Roman" panose="02020603050405020304" pitchFamily="18" charset="0"/>
                <a:cs typeface="Times New Roman" panose="02020603050405020304" pitchFamily="18" charset="0"/>
              </a:rPr>
              <a:t>Create valuable content</a:t>
            </a:r>
          </a:p>
          <a:p>
            <a:pPr algn="just"/>
            <a:r>
              <a:rPr lang="en-IN" sz="2400" dirty="0">
                <a:latin typeface="Times New Roman" panose="02020603050405020304" pitchFamily="18" charset="0"/>
                <a:cs typeface="Times New Roman" panose="02020603050405020304" pitchFamily="18" charset="0"/>
              </a:rPr>
              <a:t>Optimize for search</a:t>
            </a:r>
          </a:p>
          <a:p>
            <a:pPr algn="just"/>
            <a:r>
              <a:rPr lang="en-IN" sz="2400" dirty="0">
                <a:latin typeface="Times New Roman" panose="02020603050405020304" pitchFamily="18" charset="0"/>
                <a:cs typeface="Times New Roman" panose="02020603050405020304" pitchFamily="18" charset="0"/>
              </a:rPr>
              <a:t>Track and measure success</a:t>
            </a:r>
            <a:endParaRPr lang="en-US" sz="2400" dirty="0">
              <a:latin typeface="Times New Roman" panose="02020603050405020304" pitchFamily="18" charset="0"/>
              <a:cs typeface="Times New Roman" panose="02020603050405020304" pitchFamily="18" charset="0"/>
            </a:endParaRPr>
          </a:p>
          <a:p>
            <a:pPr algn="just">
              <a:buNone/>
            </a:pPr>
            <a:r>
              <a:rPr lang="en-US" dirty="0">
                <a:latin typeface="Times New Roman" panose="02020603050405020304" pitchFamily="18" charset="0"/>
                <a:cs typeface="Times New Roman" panose="02020603050405020304" pitchFamily="18" charset="0"/>
              </a:rPr>
              <a:t>    </a:t>
            </a:r>
          </a:p>
          <a:p>
            <a:pPr algn="just">
              <a:buNone/>
            </a:pPr>
            <a:endParaRPr lang="en-US" u="sng" dirty="0">
              <a:latin typeface="Times New Roman" panose="02020603050405020304" pitchFamily="18" charset="0"/>
              <a:cs typeface="Times New Roman" panose="02020603050405020304" pitchFamily="18" charset="0"/>
            </a:endParaRPr>
          </a:p>
          <a:p>
            <a:pPr>
              <a:buNone/>
            </a:pPr>
            <a:endParaRPr lang="en-US" sz="1800" dirty="0"/>
          </a:p>
          <a:p>
            <a:pPr algn="just">
              <a:buNone/>
            </a:pPr>
            <a:endParaRPr lang="en-US" dirty="0"/>
          </a:p>
        </p:txBody>
      </p:sp>
      <p:sp>
        <p:nvSpPr>
          <p:cNvPr id="4" name="Date Placeholder 3"/>
          <p:cNvSpPr>
            <a:spLocks noGrp="1"/>
          </p:cNvSpPr>
          <p:nvPr>
            <p:ph type="dt" sz="half" idx="10"/>
          </p:nvPr>
        </p:nvSpPr>
        <p:spPr/>
        <p:txBody>
          <a:bodyPr/>
          <a:lstStyle/>
          <a:p>
            <a:fld id="{3E3B6925-270D-410A-8CCD-783F6DE7F74C}"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66</a:t>
            </a:fld>
            <a:endParaRPr lang="en-US"/>
          </a:p>
        </p:txBody>
      </p:sp>
      <p:sp>
        <p:nvSpPr>
          <p:cNvPr id="7" name="Title 1"/>
          <p:cNvSpPr txBox="1">
            <a:spLocks/>
          </p:cNvSpPr>
          <p:nvPr/>
        </p:nvSpPr>
        <p:spPr>
          <a:xfrm>
            <a:off x="1676400" y="63017"/>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Video marketing(CO3)</a:t>
            </a:r>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7886" y="179769"/>
            <a:ext cx="1362984" cy="619538"/>
          </a:xfrm>
          <a:prstGeom prst="rect">
            <a:avLst/>
          </a:prstGeom>
        </p:spPr>
      </p:pic>
    </p:spTree>
    <p:extLst>
      <p:ext uri="{BB962C8B-B14F-4D97-AF65-F5344CB8AC3E}">
        <p14:creationId xmlns:p14="http://schemas.microsoft.com/office/powerpoint/2010/main" val="173641815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algn="just">
              <a:buNone/>
            </a:pPr>
            <a:r>
              <a:rPr lang="en-US" sz="1800" b="1" dirty="0"/>
              <a:t> </a:t>
            </a:r>
            <a:endParaRPr lang="en-US" b="1" dirty="0"/>
          </a:p>
          <a:p>
            <a:pPr marL="0" indent="0" algn="just">
              <a:buNone/>
            </a:pPr>
            <a:r>
              <a:rPr lang="en-IN" sz="2400" dirty="0">
                <a:latin typeface="Times New Roman" panose="02020603050405020304" pitchFamily="18" charset="0"/>
                <a:cs typeface="Times New Roman" panose="02020603050405020304" pitchFamily="18" charset="0"/>
              </a:rPr>
              <a:t>Better Engagement:</a:t>
            </a:r>
          </a:p>
          <a:p>
            <a:pPr marL="0" indent="0" algn="just">
              <a:buNone/>
            </a:pPr>
            <a:r>
              <a:rPr lang="en-IN" sz="2400" dirty="0">
                <a:latin typeface="Times New Roman" panose="02020603050405020304" pitchFamily="18" charset="0"/>
                <a:cs typeface="Times New Roman" panose="02020603050405020304" pitchFamily="18" charset="0"/>
              </a:rPr>
              <a:t>Increased Brand Awareness</a:t>
            </a:r>
          </a:p>
          <a:p>
            <a:pPr marL="0" indent="0" algn="just">
              <a:buNone/>
            </a:pPr>
            <a:r>
              <a:rPr lang="en-IN" sz="2400" dirty="0">
                <a:latin typeface="Times New Roman" panose="02020603050405020304" pitchFamily="18" charset="0"/>
                <a:cs typeface="Times New Roman" panose="02020603050405020304" pitchFamily="18" charset="0"/>
              </a:rPr>
              <a:t>Boosts Sales</a:t>
            </a:r>
          </a:p>
          <a:p>
            <a:pPr marL="0" indent="0" algn="just">
              <a:buNone/>
            </a:pPr>
            <a:r>
              <a:rPr lang="en-IN" sz="2400" dirty="0">
                <a:latin typeface="Times New Roman" panose="02020603050405020304" pitchFamily="18" charset="0"/>
                <a:cs typeface="Times New Roman" panose="02020603050405020304" pitchFamily="18" charset="0"/>
              </a:rPr>
              <a:t>Improves Trust</a:t>
            </a:r>
          </a:p>
          <a:p>
            <a:pPr marL="0" indent="0" algn="just">
              <a:buNone/>
            </a:pPr>
            <a:r>
              <a:rPr lang="en-IN" sz="2400" u="sng" dirty="0">
                <a:latin typeface="Times New Roman" panose="02020603050405020304" pitchFamily="18" charset="0"/>
                <a:cs typeface="Times New Roman" panose="02020603050405020304" pitchFamily="18" charset="0"/>
              </a:rPr>
              <a:t> </a:t>
            </a:r>
            <a:r>
              <a:rPr lang="en-IN" sz="2400" dirty="0">
                <a:latin typeface="Times New Roman" panose="02020603050405020304" pitchFamily="18" charset="0"/>
                <a:cs typeface="Times New Roman" panose="02020603050405020304" pitchFamily="18" charset="0"/>
              </a:rPr>
              <a:t>Easy to Share</a:t>
            </a:r>
          </a:p>
          <a:p>
            <a:pPr marL="0" indent="0" algn="just">
              <a:buNone/>
            </a:pPr>
            <a:r>
              <a:rPr lang="en-IN" sz="2400" dirty="0">
                <a:latin typeface="Times New Roman" panose="02020603050405020304" pitchFamily="18" charset="0"/>
                <a:cs typeface="Times New Roman" panose="02020603050405020304" pitchFamily="18" charset="0"/>
              </a:rPr>
              <a:t>Better SEO</a:t>
            </a:r>
            <a:endParaRPr lang="en-US" sz="2400" u="sng" dirty="0">
              <a:latin typeface="Times New Roman" panose="02020603050405020304" pitchFamily="18" charset="0"/>
              <a:cs typeface="Times New Roman" panose="02020603050405020304" pitchFamily="18" charset="0"/>
            </a:endParaRPr>
          </a:p>
          <a:p>
            <a:pPr>
              <a:buNone/>
            </a:pPr>
            <a:endParaRPr lang="en-US" sz="1800" dirty="0"/>
          </a:p>
          <a:p>
            <a:pPr algn="just">
              <a:buNone/>
            </a:pPr>
            <a:endParaRPr lang="en-US" dirty="0"/>
          </a:p>
        </p:txBody>
      </p:sp>
      <p:sp>
        <p:nvSpPr>
          <p:cNvPr id="4" name="Date Placeholder 3"/>
          <p:cNvSpPr>
            <a:spLocks noGrp="1"/>
          </p:cNvSpPr>
          <p:nvPr>
            <p:ph type="dt" sz="half" idx="10"/>
          </p:nvPr>
        </p:nvSpPr>
        <p:spPr/>
        <p:txBody>
          <a:bodyPr/>
          <a:lstStyle/>
          <a:p>
            <a:fld id="{C9871AA0-4AF4-4649-9769-99DB180E4355}"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67</a:t>
            </a:fld>
            <a:endParaRPr lang="en-US"/>
          </a:p>
        </p:txBody>
      </p:sp>
      <p:sp>
        <p:nvSpPr>
          <p:cNvPr id="7" name="Title 1"/>
          <p:cNvSpPr txBox="1">
            <a:spLocks/>
          </p:cNvSpPr>
          <p:nvPr/>
        </p:nvSpPr>
        <p:spPr>
          <a:xfrm>
            <a:off x="1600200" y="-1337"/>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Benefits of Video Marketing(CO3)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4620"/>
            <a:ext cx="1362984" cy="619538"/>
          </a:xfrm>
          <a:prstGeom prst="rect">
            <a:avLst/>
          </a:prstGeom>
        </p:spPr>
      </p:pic>
    </p:spTree>
    <p:extLst>
      <p:ext uri="{BB962C8B-B14F-4D97-AF65-F5344CB8AC3E}">
        <p14:creationId xmlns:p14="http://schemas.microsoft.com/office/powerpoint/2010/main" val="193897748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798442"/>
            <a:ext cx="8229600" cy="4525963"/>
          </a:xfrm>
        </p:spPr>
        <p:txBody>
          <a:bodyPr>
            <a:noAutofit/>
          </a:bodyPr>
          <a:lstStyle/>
          <a:p>
            <a:pPr marL="0" indent="0">
              <a:buNone/>
            </a:pPr>
            <a:endParaRPr lang="en-US" sz="2400" b="1" dirty="0">
              <a:latin typeface="Times New Roman" panose="02020603050405020304" pitchFamily="18" charset="0"/>
              <a:cs typeface="Times New Roman" panose="02020603050405020304" pitchFamily="18" charset="0"/>
            </a:endParaRPr>
          </a:p>
          <a:p>
            <a:pPr>
              <a:buNone/>
            </a:pPr>
            <a:r>
              <a:rPr lang="en-IN" sz="2400" dirty="0">
                <a:latin typeface="Times New Roman" panose="02020603050405020304" pitchFamily="18" charset="0"/>
                <a:cs typeface="Times New Roman" panose="02020603050405020304" pitchFamily="18" charset="0"/>
              </a:rPr>
              <a:t>High Production Costs</a:t>
            </a:r>
            <a:endParaRPr lang="en-US" sz="2400" dirty="0">
              <a:latin typeface="Times New Roman" panose="02020603050405020304" pitchFamily="18" charset="0"/>
              <a:cs typeface="Times New Roman" panose="02020603050405020304" pitchFamily="18" charset="0"/>
            </a:endParaRPr>
          </a:p>
          <a:p>
            <a:pPr>
              <a:buNone/>
            </a:pPr>
            <a:r>
              <a:rPr lang="en-IN" sz="2400" dirty="0">
                <a:latin typeface="Times New Roman" panose="02020603050405020304" pitchFamily="18" charset="0"/>
                <a:cs typeface="Times New Roman" panose="02020603050405020304" pitchFamily="18" charset="0"/>
              </a:rPr>
              <a:t>Time-Consuming</a:t>
            </a:r>
            <a:endParaRPr lang="en-US" sz="2400" dirty="0">
              <a:latin typeface="Times New Roman" panose="02020603050405020304" pitchFamily="18" charset="0"/>
              <a:cs typeface="Times New Roman" panose="02020603050405020304" pitchFamily="18" charset="0"/>
            </a:endParaRPr>
          </a:p>
          <a:p>
            <a:pPr>
              <a:buNone/>
            </a:pPr>
            <a:r>
              <a:rPr lang="en-IN" sz="2400" dirty="0">
                <a:latin typeface="Times New Roman" panose="02020603050405020304" pitchFamily="18" charset="0"/>
                <a:cs typeface="Times New Roman" panose="02020603050405020304" pitchFamily="18" charset="0"/>
              </a:rPr>
              <a:t>Requires Skills</a:t>
            </a:r>
            <a:endParaRPr lang="en-US" sz="2400" dirty="0">
              <a:latin typeface="Times New Roman" panose="02020603050405020304" pitchFamily="18" charset="0"/>
              <a:cs typeface="Times New Roman" panose="02020603050405020304" pitchFamily="18" charset="0"/>
            </a:endParaRPr>
          </a:p>
          <a:p>
            <a:pPr>
              <a:buNone/>
            </a:pPr>
            <a:r>
              <a:rPr lang="en-IN" sz="2400" dirty="0">
                <a:latin typeface="Times New Roman" panose="02020603050405020304" pitchFamily="18" charset="0"/>
                <a:cs typeface="Times New Roman" panose="02020603050405020304" pitchFamily="18" charset="0"/>
              </a:rPr>
              <a:t>Keeping Attention</a:t>
            </a:r>
            <a:endParaRPr lang="en-US" sz="2400" dirty="0">
              <a:latin typeface="Times New Roman" panose="02020603050405020304" pitchFamily="18" charset="0"/>
              <a:cs typeface="Times New Roman" panose="02020603050405020304" pitchFamily="18" charset="0"/>
            </a:endParaRPr>
          </a:p>
          <a:p>
            <a:pPr>
              <a:buNone/>
            </a:pPr>
            <a:r>
              <a:rPr lang="en-IN" sz="2400" dirty="0">
                <a:latin typeface="Times New Roman" panose="02020603050405020304" pitchFamily="18" charset="0"/>
                <a:cs typeface="Times New Roman" panose="02020603050405020304" pitchFamily="18" charset="0"/>
              </a:rPr>
              <a:t>Platform Limitations</a:t>
            </a:r>
            <a:endParaRPr lang="en-US" sz="2400" dirty="0">
              <a:latin typeface="Times New Roman" panose="02020603050405020304" pitchFamily="18" charset="0"/>
              <a:cs typeface="Times New Roman" panose="02020603050405020304" pitchFamily="18" charset="0"/>
            </a:endParaRPr>
          </a:p>
          <a:p>
            <a:pPr>
              <a:buNone/>
            </a:pPr>
            <a:r>
              <a:rPr lang="en-IN" sz="2400" dirty="0">
                <a:latin typeface="Times New Roman" panose="02020603050405020304" pitchFamily="18" charset="0"/>
                <a:cs typeface="Times New Roman" panose="02020603050405020304" pitchFamily="18" charset="0"/>
              </a:rPr>
              <a:t>Measuring Success</a:t>
            </a:r>
            <a:endParaRPr lang="en-US" sz="2400" dirty="0">
              <a:latin typeface="Times New Roman" panose="02020603050405020304" pitchFamily="18" charset="0"/>
              <a:cs typeface="Times New Roman" panose="02020603050405020304" pitchFamily="18" charset="0"/>
            </a:endParaRPr>
          </a:p>
          <a:p>
            <a:pPr>
              <a:buNone/>
            </a:pPr>
            <a:endParaRPr lang="en-US" sz="2400" b="1" u="sng" dirty="0"/>
          </a:p>
          <a:p>
            <a:pPr>
              <a:buNone/>
            </a:pPr>
            <a:r>
              <a:rPr lang="en-US" sz="2400" dirty="0"/>
              <a:t>     </a:t>
            </a:r>
          </a:p>
          <a:p>
            <a:pPr>
              <a:buNone/>
            </a:pPr>
            <a:endParaRPr lang="en-US" sz="2400" dirty="0"/>
          </a:p>
        </p:txBody>
      </p:sp>
      <p:sp>
        <p:nvSpPr>
          <p:cNvPr id="4" name="Date Placeholder 3"/>
          <p:cNvSpPr>
            <a:spLocks noGrp="1"/>
          </p:cNvSpPr>
          <p:nvPr>
            <p:ph type="dt" sz="half" idx="10"/>
          </p:nvPr>
        </p:nvSpPr>
        <p:spPr/>
        <p:txBody>
          <a:bodyPr/>
          <a:lstStyle/>
          <a:p>
            <a:fld id="{6459EE14-C109-4EB8-B288-05D350586EF1}"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68</a:t>
            </a:fld>
            <a:endParaRPr lang="en-US"/>
          </a:p>
        </p:txBody>
      </p:sp>
      <p:sp>
        <p:nvSpPr>
          <p:cNvPr id="7" name="Title 1"/>
          <p:cNvSpPr txBox="1">
            <a:spLocks/>
          </p:cNvSpPr>
          <p:nvPr/>
        </p:nvSpPr>
        <p:spPr>
          <a:xfrm>
            <a:off x="1524000" y="53475"/>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cs typeface="Times New Roman" panose="02020603050405020304" pitchFamily="18" charset="0"/>
              </a:rPr>
              <a:t>Challenges of Video Marketing (CO3)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78904"/>
            <a:ext cx="1362984" cy="619538"/>
          </a:xfrm>
          <a:prstGeom prst="rect">
            <a:avLst/>
          </a:prstGeom>
        </p:spPr>
      </p:pic>
    </p:spTree>
    <p:extLst>
      <p:ext uri="{BB962C8B-B14F-4D97-AF65-F5344CB8AC3E}">
        <p14:creationId xmlns:p14="http://schemas.microsoft.com/office/powerpoint/2010/main" val="249650638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43000"/>
            <a:ext cx="8451202" cy="2971800"/>
          </a:xfrm>
        </p:spPr>
        <p:txBody>
          <a:bodyPr>
            <a:noAutofit/>
          </a:bodyPr>
          <a:lstStyle/>
          <a:p>
            <a:pPr marL="0" indent="0">
              <a:buNone/>
            </a:pP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Product Demo</a:t>
            </a:r>
          </a:p>
          <a:p>
            <a:r>
              <a:rPr lang="en-US" sz="2400" dirty="0">
                <a:latin typeface="Times New Roman" panose="02020603050405020304" pitchFamily="18" charset="0"/>
                <a:cs typeface="Times New Roman" panose="02020603050405020304" pitchFamily="18" charset="0"/>
              </a:rPr>
              <a:t>Interviews</a:t>
            </a:r>
          </a:p>
          <a:p>
            <a:r>
              <a:rPr lang="en-US" sz="2400" dirty="0">
                <a:latin typeface="Times New Roman" panose="02020603050405020304" pitchFamily="18" charset="0"/>
                <a:cs typeface="Times New Roman" panose="02020603050405020304" pitchFamily="18" charset="0"/>
              </a:rPr>
              <a:t>Testimonials</a:t>
            </a:r>
          </a:p>
          <a:p>
            <a:r>
              <a:rPr lang="en-US" sz="2400" dirty="0">
                <a:latin typeface="Times New Roman" panose="02020603050405020304" pitchFamily="18" charset="0"/>
                <a:cs typeface="Times New Roman" panose="02020603050405020304" pitchFamily="18" charset="0"/>
              </a:rPr>
              <a:t>Event Videos</a:t>
            </a:r>
          </a:p>
          <a:p>
            <a:r>
              <a:rPr lang="en-US" sz="2400" dirty="0">
                <a:latin typeface="Times New Roman" panose="02020603050405020304" pitchFamily="18" charset="0"/>
                <a:cs typeface="Times New Roman" panose="02020603050405020304" pitchFamily="18" charset="0"/>
              </a:rPr>
              <a:t>Explainer Videos</a:t>
            </a:r>
          </a:p>
          <a:p>
            <a:pPr marL="0" indent="0">
              <a:buNone/>
            </a:pPr>
            <a:r>
              <a:rPr lang="en-US" sz="2400" dirty="0">
                <a:latin typeface="Times New Roman" panose="02020603050405020304" pitchFamily="18" charset="0"/>
                <a:cs typeface="Times New Roman" panose="02020603050405020304" pitchFamily="18" charset="0"/>
              </a:rPr>
              <a:t>.</a:t>
            </a:r>
          </a:p>
        </p:txBody>
      </p:sp>
      <p:sp>
        <p:nvSpPr>
          <p:cNvPr id="4" name="Date Placeholder 3"/>
          <p:cNvSpPr>
            <a:spLocks noGrp="1"/>
          </p:cNvSpPr>
          <p:nvPr>
            <p:ph type="dt" sz="half" idx="10"/>
          </p:nvPr>
        </p:nvSpPr>
        <p:spPr/>
        <p:txBody>
          <a:bodyPr/>
          <a:lstStyle/>
          <a:p>
            <a:fld id="{B3A18ACC-F139-4ED4-9988-D914747745A3}"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69</a:t>
            </a:fld>
            <a:endParaRPr lang="en-US"/>
          </a:p>
        </p:txBody>
      </p:sp>
      <p:sp>
        <p:nvSpPr>
          <p:cNvPr id="7" name="Title 1"/>
          <p:cNvSpPr txBox="1">
            <a:spLocks/>
          </p:cNvSpPr>
          <p:nvPr/>
        </p:nvSpPr>
        <p:spPr>
          <a:xfrm>
            <a:off x="1447800" y="23191"/>
            <a:ext cx="7696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cs typeface="Times New Roman" panose="02020603050405020304" pitchFamily="18" charset="0"/>
              </a:rPr>
              <a:t>Types Of Video Content (CO3)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13691"/>
            <a:ext cx="1362984" cy="619538"/>
          </a:xfrm>
          <a:prstGeom prst="rect">
            <a:avLst/>
          </a:prstGeom>
        </p:spPr>
      </p:pic>
    </p:spTree>
    <p:extLst>
      <p:ext uri="{BB962C8B-B14F-4D97-AF65-F5344CB8AC3E}">
        <p14:creationId xmlns:p14="http://schemas.microsoft.com/office/powerpoint/2010/main" val="3128765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AB81CDA-36A5-46FA-A3FC-08BE2BF1EF57}" type="datetime1">
              <a:rPr lang="en-US" smtClean="0"/>
              <a:t>3/6/2025</a:t>
            </a:fld>
            <a:endParaRPr lang="en-US"/>
          </a:p>
        </p:txBody>
      </p:sp>
      <p:sp>
        <p:nvSpPr>
          <p:cNvPr id="5" name="Footer Placeholder 4"/>
          <p:cNvSpPr>
            <a:spLocks noGrp="1"/>
          </p:cNvSpPr>
          <p:nvPr>
            <p:ph type="ftr" sz="quarter" idx="11"/>
          </p:nvPr>
        </p:nvSpPr>
        <p:spPr>
          <a:xfrm>
            <a:off x="2819400" y="6248400"/>
            <a:ext cx="47244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a:t>
            </a:fld>
            <a:endParaRPr lang="en-US"/>
          </a:p>
        </p:txBody>
      </p:sp>
      <p:sp>
        <p:nvSpPr>
          <p:cNvPr id="7" name="Title 1"/>
          <p:cNvSpPr txBox="1">
            <a:spLocks/>
          </p:cNvSpPr>
          <p:nvPr/>
        </p:nvSpPr>
        <p:spPr>
          <a:xfrm>
            <a:off x="1905000" y="-19878"/>
            <a:ext cx="7162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noProof="0" dirty="0"/>
              <a:t>Syllabus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15" name="Rectangle 2"/>
          <p:cNvSpPr>
            <a:spLocks noChangeArrowheads="1"/>
          </p:cNvSpPr>
          <p:nvPr/>
        </p:nvSpPr>
        <p:spPr bwMode="auto">
          <a:xfrm>
            <a:off x="1176338" y="340677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a:ln>
                  <a:noFill/>
                </a:ln>
                <a:solidFill>
                  <a:schemeClr val="tx1"/>
                </a:solidFill>
                <a:effectLst/>
                <a:latin typeface="Arial" pitchFamily="34" charset="0"/>
                <a:ea typeface="Times New Roman" pitchFamily="18" charset="0"/>
                <a:cs typeface="Arial" pitchFamily="34" charset="0"/>
              </a:rPr>
              <a:t/>
            </a:r>
            <a:br>
              <a:rPr kumimoji="0" lang="en-US" sz="1200" b="0" i="0" u="none" strike="noStrike" cap="none" normalizeH="0" baseline="0">
                <a:ln>
                  <a:noFill/>
                </a:ln>
                <a:solidFill>
                  <a:schemeClr val="tx1"/>
                </a:solidFill>
                <a:effectLst/>
                <a:latin typeface="Arial" pitchFamily="34" charset="0"/>
                <a:ea typeface="Times New Roman" pitchFamily="18" charset="0"/>
                <a:cs typeface="Arial" pitchFamily="34" charset="0"/>
              </a:rPr>
            </a:br>
            <a:endParaRPr kumimoji="0" lang="en-US" sz="1800" b="0" i="0" u="none" strike="noStrike" cap="none" normalizeH="0" baseline="0">
              <a:ln>
                <a:noFill/>
              </a:ln>
              <a:solidFill>
                <a:schemeClr val="tx1"/>
              </a:solidFill>
              <a:effectLst/>
              <a:latin typeface="Arial" pitchFamily="34" charset="0"/>
              <a:cs typeface="Arial" pitchFamily="34" charset="0"/>
            </a:endParaRPr>
          </a:p>
        </p:txBody>
      </p:sp>
      <p:graphicFrame>
        <p:nvGraphicFramePr>
          <p:cNvPr id="11" name="Table 10">
            <a:extLst>
              <a:ext uri="{FF2B5EF4-FFF2-40B4-BE49-F238E27FC236}">
                <a16:creationId xmlns:a16="http://schemas.microsoft.com/office/drawing/2014/main" xmlns="" id="{0FBB218D-1BC0-9617-12A1-7C558FC7E121}"/>
              </a:ext>
            </a:extLst>
          </p:cNvPr>
          <p:cNvGraphicFramePr>
            <a:graphicFrameLocks noGrp="1"/>
          </p:cNvGraphicFramePr>
          <p:nvPr>
            <p:extLst>
              <p:ext uri="{D42A27DB-BD31-4B8C-83A1-F6EECF244321}">
                <p14:modId xmlns:p14="http://schemas.microsoft.com/office/powerpoint/2010/main" val="59540826"/>
              </p:ext>
            </p:extLst>
          </p:nvPr>
        </p:nvGraphicFramePr>
        <p:xfrm>
          <a:off x="755650" y="793750"/>
          <a:ext cx="7772401" cy="1913871"/>
        </p:xfrm>
        <a:graphic>
          <a:graphicData uri="http://schemas.openxmlformats.org/drawingml/2006/table">
            <a:tbl>
              <a:tblPr firstRow="1" firstCol="1" bandRow="1">
                <a:tableStyleId>{5C22544A-7EE6-4342-B048-85BDC9FD1C3A}</a:tableStyleId>
              </a:tblPr>
              <a:tblGrid>
                <a:gridCol w="1798386">
                  <a:extLst>
                    <a:ext uri="{9D8B030D-6E8A-4147-A177-3AD203B41FA5}">
                      <a16:colId xmlns:a16="http://schemas.microsoft.com/office/drawing/2014/main" xmlns="" val="1752014866"/>
                    </a:ext>
                  </a:extLst>
                </a:gridCol>
                <a:gridCol w="3174263">
                  <a:extLst>
                    <a:ext uri="{9D8B030D-6E8A-4147-A177-3AD203B41FA5}">
                      <a16:colId xmlns:a16="http://schemas.microsoft.com/office/drawing/2014/main" xmlns="" val="1345758573"/>
                    </a:ext>
                  </a:extLst>
                </a:gridCol>
                <a:gridCol w="2799752">
                  <a:extLst>
                    <a:ext uri="{9D8B030D-6E8A-4147-A177-3AD203B41FA5}">
                      <a16:colId xmlns:a16="http://schemas.microsoft.com/office/drawing/2014/main" xmlns="" val="3554065545"/>
                    </a:ext>
                  </a:extLst>
                </a:gridCol>
              </a:tblGrid>
              <a:tr h="362947">
                <a:tc>
                  <a:txBody>
                    <a:bodyPr/>
                    <a:lstStyle/>
                    <a:p>
                      <a:pPr marL="0" marR="0">
                        <a:lnSpc>
                          <a:spcPct val="115000"/>
                        </a:lnSpc>
                        <a:spcBef>
                          <a:spcPts val="0"/>
                        </a:spcBef>
                        <a:spcAft>
                          <a:spcPts val="0"/>
                        </a:spcAft>
                        <a:tabLst>
                          <a:tab pos="1533525" algn="l"/>
                        </a:tabLst>
                      </a:pPr>
                      <a:r>
                        <a:rPr lang="en-US" sz="1400" dirty="0">
                          <a:effectLst/>
                        </a:rPr>
                        <a:t>UNIT-I</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15000"/>
                        </a:lnSpc>
                        <a:spcBef>
                          <a:spcPts val="0"/>
                        </a:spcBef>
                        <a:spcAft>
                          <a:spcPts val="0"/>
                        </a:spcAft>
                      </a:pPr>
                      <a:r>
                        <a:rPr lang="en-US" sz="1400">
                          <a:effectLst/>
                        </a:rPr>
                        <a:t>Introduction to Digital Marketing</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tabLst>
                          <a:tab pos="1533525" algn="l"/>
                        </a:tabLst>
                      </a:pPr>
                      <a:r>
                        <a:rPr lang="en-US" sz="1400">
                          <a:effectLst/>
                        </a:rPr>
                        <a:t>Hours- 8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490304373"/>
                  </a:ext>
                </a:extLst>
              </a:tr>
              <a:tr h="1550924">
                <a:tc gridSpan="3">
                  <a:txBody>
                    <a:bodyPr/>
                    <a:lstStyle/>
                    <a:p>
                      <a:pPr marL="0" marR="228600" algn="just">
                        <a:lnSpc>
                          <a:spcPct val="115000"/>
                        </a:lnSpc>
                        <a:spcBef>
                          <a:spcPts val="10"/>
                        </a:spcBef>
                        <a:spcAft>
                          <a:spcPts val="0"/>
                        </a:spcAft>
                      </a:pPr>
                      <a:r>
                        <a:rPr lang="en-US" sz="1600" dirty="0">
                          <a:effectLst/>
                        </a:rPr>
                        <a:t>Introduction to Digital Marketing: Concept of Marketing, the new digital world - trends that are driving shifts from traditional marketing practices to digital marketing practices, the modern digital consumer and new consumer’s digital journey. Marketing strategies for the digital world-latest practices.</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761531267"/>
                  </a:ext>
                </a:extLst>
              </a:tr>
            </a:tbl>
          </a:graphicData>
        </a:graphic>
      </p:graphicFrame>
      <p:graphicFrame>
        <p:nvGraphicFramePr>
          <p:cNvPr id="12" name="Table 11">
            <a:extLst>
              <a:ext uri="{FF2B5EF4-FFF2-40B4-BE49-F238E27FC236}">
                <a16:creationId xmlns:a16="http://schemas.microsoft.com/office/drawing/2014/main" xmlns="" id="{2E02BD86-419A-8A92-1BF1-03BCD95EA29A}"/>
              </a:ext>
            </a:extLst>
          </p:cNvPr>
          <p:cNvGraphicFramePr>
            <a:graphicFrameLocks noGrp="1"/>
          </p:cNvGraphicFramePr>
          <p:nvPr>
            <p:extLst>
              <p:ext uri="{D42A27DB-BD31-4B8C-83A1-F6EECF244321}">
                <p14:modId xmlns:p14="http://schemas.microsoft.com/office/powerpoint/2010/main" val="3507394987"/>
              </p:ext>
            </p:extLst>
          </p:nvPr>
        </p:nvGraphicFramePr>
        <p:xfrm>
          <a:off x="758191" y="2774474"/>
          <a:ext cx="7769860" cy="3487392"/>
        </p:xfrm>
        <a:graphic>
          <a:graphicData uri="http://schemas.openxmlformats.org/drawingml/2006/table">
            <a:tbl>
              <a:tblPr firstRow="1" firstCol="1" bandRow="1">
                <a:tableStyleId>{5C22544A-7EE6-4342-B048-85BDC9FD1C3A}</a:tableStyleId>
              </a:tblPr>
              <a:tblGrid>
                <a:gridCol w="1797797">
                  <a:extLst>
                    <a:ext uri="{9D8B030D-6E8A-4147-A177-3AD203B41FA5}">
                      <a16:colId xmlns:a16="http://schemas.microsoft.com/office/drawing/2014/main" xmlns="" val="452675528"/>
                    </a:ext>
                  </a:extLst>
                </a:gridCol>
                <a:gridCol w="3173227">
                  <a:extLst>
                    <a:ext uri="{9D8B030D-6E8A-4147-A177-3AD203B41FA5}">
                      <a16:colId xmlns:a16="http://schemas.microsoft.com/office/drawing/2014/main" xmlns="" val="1775242495"/>
                    </a:ext>
                  </a:extLst>
                </a:gridCol>
                <a:gridCol w="2798836">
                  <a:extLst>
                    <a:ext uri="{9D8B030D-6E8A-4147-A177-3AD203B41FA5}">
                      <a16:colId xmlns:a16="http://schemas.microsoft.com/office/drawing/2014/main" xmlns="" val="283000267"/>
                    </a:ext>
                  </a:extLst>
                </a:gridCol>
              </a:tblGrid>
              <a:tr h="305447">
                <a:tc>
                  <a:txBody>
                    <a:bodyPr/>
                    <a:lstStyle/>
                    <a:p>
                      <a:pPr marL="0" marR="0">
                        <a:lnSpc>
                          <a:spcPct val="115000"/>
                        </a:lnSpc>
                        <a:spcBef>
                          <a:spcPts val="0"/>
                        </a:spcBef>
                        <a:spcAft>
                          <a:spcPts val="0"/>
                        </a:spcAft>
                        <a:tabLst>
                          <a:tab pos="1533525" algn="l"/>
                        </a:tabLst>
                      </a:pPr>
                      <a:r>
                        <a:rPr lang="en-US" sz="1800" dirty="0">
                          <a:effectLst/>
                        </a:rPr>
                        <a:t>UNIT-II</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15000"/>
                        </a:lnSpc>
                        <a:spcBef>
                          <a:spcPts val="0"/>
                        </a:spcBef>
                        <a:spcAft>
                          <a:spcPts val="0"/>
                        </a:spcAft>
                      </a:pPr>
                      <a:r>
                        <a:rPr lang="en-US" sz="1800">
                          <a:effectLst/>
                        </a:rPr>
                        <a:t>Social Media Marketing</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tabLst>
                          <a:tab pos="1533525" algn="l"/>
                        </a:tabLst>
                      </a:pPr>
                      <a:r>
                        <a:rPr lang="en-US" sz="1800">
                          <a:effectLst/>
                        </a:rPr>
                        <a:t> Hours-8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2647227873"/>
                  </a:ext>
                </a:extLst>
              </a:tr>
              <a:tr h="954560">
                <a:tc gridSpan="3">
                  <a:txBody>
                    <a:bodyPr/>
                    <a:lstStyle/>
                    <a:p>
                      <a:pPr marL="0" marR="0" algn="just">
                        <a:lnSpc>
                          <a:spcPct val="115000"/>
                        </a:lnSpc>
                        <a:spcBef>
                          <a:spcPts val="0"/>
                        </a:spcBef>
                        <a:spcAft>
                          <a:spcPts val="1000"/>
                        </a:spcAft>
                      </a:pPr>
                      <a:r>
                        <a:rPr lang="en-US" sz="1800" dirty="0">
                          <a:effectLst/>
                        </a:rPr>
                        <a:t>Introduction to Blogging, Create a blog post for your project. Include headline, imagery, links and post, Content Planning and writing. Introduction to Face book, Twitter, Google +, LinkedIn, YouTube, Instagram and Pinterest; their channel advertising and campaigns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2554167236"/>
                  </a:ext>
                </a:extLst>
              </a:tr>
              <a:tr h="630003">
                <a:tc>
                  <a:txBody>
                    <a:bodyPr/>
                    <a:lstStyle/>
                    <a:p>
                      <a:pPr marL="0" marR="0">
                        <a:lnSpc>
                          <a:spcPct val="115000"/>
                        </a:lnSpc>
                        <a:spcBef>
                          <a:spcPts val="0"/>
                        </a:spcBef>
                        <a:spcAft>
                          <a:spcPts val="0"/>
                        </a:spcAft>
                        <a:tabLst>
                          <a:tab pos="1533525" algn="l"/>
                        </a:tabLst>
                      </a:pPr>
                      <a:r>
                        <a:rPr lang="en-US" sz="1800">
                          <a:effectLst/>
                        </a:rPr>
                        <a:t>UNIT-III</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15000"/>
                        </a:lnSpc>
                        <a:spcBef>
                          <a:spcPts val="0"/>
                        </a:spcBef>
                        <a:spcAft>
                          <a:spcPts val="0"/>
                        </a:spcAft>
                      </a:pPr>
                      <a:r>
                        <a:rPr lang="en-US" sz="1800" b="1" dirty="0">
                          <a:effectLst/>
                        </a:rPr>
                        <a:t>Acquiring &amp; Engaging Users through Digital Channels</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tabLst>
                          <a:tab pos="1533525" algn="l"/>
                        </a:tabLst>
                      </a:pPr>
                      <a:r>
                        <a:rPr lang="en-US" sz="1800" dirty="0">
                          <a:effectLst/>
                        </a:rPr>
                        <a:t> </a:t>
                      </a:r>
                      <a:r>
                        <a:rPr lang="en-US" sz="1800" b="1" dirty="0">
                          <a:effectLst/>
                        </a:rPr>
                        <a:t>Hours-8</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3023634727"/>
                  </a:ext>
                </a:extLst>
              </a:tr>
              <a:tr h="1279116">
                <a:tc gridSpan="3">
                  <a:txBody>
                    <a:bodyPr/>
                    <a:lstStyle/>
                    <a:p>
                      <a:pPr marL="0" marR="0" algn="just">
                        <a:lnSpc>
                          <a:spcPct val="115000"/>
                        </a:lnSpc>
                        <a:spcBef>
                          <a:spcPts val="0"/>
                        </a:spcBef>
                        <a:spcAft>
                          <a:spcPts val="1000"/>
                        </a:spcAft>
                      </a:pPr>
                      <a:r>
                        <a:rPr lang="en-US" sz="1800" dirty="0">
                          <a:effectLst/>
                        </a:rPr>
                        <a:t>Understanding the relationship between content and branding and its impact on sales, search engine marketing, overview of search engine optimization (SEO), mobile marketing, video marketing, and social-media marketing. Marketing gamification, marketing analytic tools to segment, target and position.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632352802"/>
                  </a:ext>
                </a:extLst>
              </a:tr>
            </a:tbl>
          </a:graphicData>
        </a:graphic>
      </p:graphicFrame>
      <p:pic>
        <p:nvPicPr>
          <p:cNvPr id="13" name="Picture 12"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478" y="56321"/>
            <a:ext cx="1599844" cy="685800"/>
          </a:xfrm>
          <a:prstGeom prst="rect">
            <a:avLst/>
          </a:prstGeom>
        </p:spPr>
      </p:pic>
    </p:spTree>
    <p:extLst>
      <p:ext uri="{BB962C8B-B14F-4D97-AF65-F5344CB8AC3E}">
        <p14:creationId xmlns:p14="http://schemas.microsoft.com/office/powerpoint/2010/main" val="48423304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8802" y="1085109"/>
            <a:ext cx="8229600" cy="3715491"/>
          </a:xfrm>
        </p:spPr>
        <p:txBody>
          <a:bodyPr>
            <a:normAutofit/>
          </a:bodyPr>
          <a:lstStyle/>
          <a:p>
            <a:pPr marL="0" indent="0">
              <a:buNone/>
            </a:pPr>
            <a:endParaRPr lang="en-US" sz="4200" b="1"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Vlog</a:t>
            </a:r>
          </a:p>
          <a:p>
            <a:r>
              <a:rPr lang="en-US" sz="2400" dirty="0">
                <a:latin typeface="Times New Roman" panose="02020603050405020304" pitchFamily="18" charset="0"/>
                <a:cs typeface="Times New Roman" panose="02020603050405020304" pitchFamily="18" charset="0"/>
              </a:rPr>
              <a:t>Presentations &amp; Talks</a:t>
            </a:r>
          </a:p>
          <a:p>
            <a:r>
              <a:rPr lang="en-US" sz="2400" dirty="0">
                <a:latin typeface="Times New Roman" panose="02020603050405020304" pitchFamily="18" charset="0"/>
                <a:cs typeface="Times New Roman" panose="02020603050405020304" pitchFamily="18" charset="0"/>
              </a:rPr>
              <a:t>Tutorials</a:t>
            </a:r>
          </a:p>
          <a:p>
            <a:r>
              <a:rPr lang="en-US" sz="2400" dirty="0">
                <a:latin typeface="Times New Roman" panose="02020603050405020304" pitchFamily="18" charset="0"/>
                <a:cs typeface="Times New Roman" panose="02020603050405020304" pitchFamily="18" charset="0"/>
              </a:rPr>
              <a:t>Behind The Scenes</a:t>
            </a:r>
          </a:p>
          <a:p>
            <a:r>
              <a:rPr lang="en-US" sz="2400" dirty="0">
                <a:latin typeface="Times New Roman" panose="02020603050405020304" pitchFamily="18" charset="0"/>
                <a:cs typeface="Times New Roman" panose="02020603050405020304" pitchFamily="18" charset="0"/>
              </a:rPr>
              <a:t>Live Videos</a:t>
            </a:r>
          </a:p>
        </p:txBody>
      </p:sp>
      <p:sp>
        <p:nvSpPr>
          <p:cNvPr id="4" name="Date Placeholder 3"/>
          <p:cNvSpPr>
            <a:spLocks noGrp="1"/>
          </p:cNvSpPr>
          <p:nvPr>
            <p:ph type="dt" sz="half" idx="10"/>
          </p:nvPr>
        </p:nvSpPr>
        <p:spPr/>
        <p:txBody>
          <a:bodyPr/>
          <a:lstStyle/>
          <a:p>
            <a:fld id="{6C791137-4468-404D-AF7A-E73CE82CBE12}"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70</a:t>
            </a:fld>
            <a:endParaRPr lang="en-US"/>
          </a:p>
        </p:txBody>
      </p:sp>
      <p:sp>
        <p:nvSpPr>
          <p:cNvPr id="7" name="Title 1"/>
          <p:cNvSpPr txBox="1">
            <a:spLocks/>
          </p:cNvSpPr>
          <p:nvPr/>
        </p:nvSpPr>
        <p:spPr>
          <a:xfrm>
            <a:off x="1447800" y="64605"/>
            <a:ext cx="7696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cs typeface="Times New Roman" panose="02020603050405020304" pitchFamily="18" charset="0"/>
              </a:rPr>
              <a:t>Types Of Video Content (CO3)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26" y="114300"/>
            <a:ext cx="1362984" cy="619538"/>
          </a:xfrm>
          <a:prstGeom prst="rect">
            <a:avLst/>
          </a:prstGeom>
        </p:spPr>
      </p:pic>
    </p:spTree>
    <p:extLst>
      <p:ext uri="{BB962C8B-B14F-4D97-AF65-F5344CB8AC3E}">
        <p14:creationId xmlns:p14="http://schemas.microsoft.com/office/powerpoint/2010/main" val="219523745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09054D0-FED8-4BCC-9963-1A5FFFA8682B}"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71</a:t>
            </a:fld>
            <a:endParaRPr lang="en-US"/>
          </a:p>
        </p:txBody>
      </p:sp>
      <p:sp>
        <p:nvSpPr>
          <p:cNvPr id="7" name="Title 1"/>
          <p:cNvSpPr txBox="1">
            <a:spLocks/>
          </p:cNvSpPr>
          <p:nvPr/>
        </p:nvSpPr>
        <p:spPr>
          <a:xfrm>
            <a:off x="1524000" y="64604"/>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cs typeface="Times New Roman" panose="02020603050405020304" pitchFamily="18" charset="0"/>
              </a:rPr>
              <a:t>Daily Quiz</a:t>
            </a:r>
          </a:p>
        </p:txBody>
      </p:sp>
      <p:sp>
        <p:nvSpPr>
          <p:cNvPr id="8" name="Content Placeholder 7">
            <a:extLst>
              <a:ext uri="{FF2B5EF4-FFF2-40B4-BE49-F238E27FC236}">
                <a16:creationId xmlns:a16="http://schemas.microsoft.com/office/drawing/2014/main" xmlns="" id="{EBEA93B2-9FF0-D87A-15D0-CA1DF160D2E3}"/>
              </a:ext>
            </a:extLst>
          </p:cNvPr>
          <p:cNvSpPr>
            <a:spLocks noGrp="1"/>
          </p:cNvSpPr>
          <p:nvPr>
            <p:ph idx="1"/>
          </p:nvPr>
        </p:nvSpPr>
        <p:spPr>
          <a:xfrm>
            <a:off x="457200" y="942654"/>
            <a:ext cx="8229600" cy="5381946"/>
          </a:xfrm>
        </p:spPr>
        <p:txBody>
          <a:bodyPr>
            <a:noAutofit/>
          </a:bodyPr>
          <a:lstStyle/>
          <a:p>
            <a:pPr marL="514350" indent="-514350" algn="just">
              <a:buAutoNum type="arabicPeriod"/>
            </a:pPr>
            <a:r>
              <a:rPr lang="en-US" sz="2000" dirty="0">
                <a:latin typeface="Times New Roman" panose="02020603050405020304" pitchFamily="18" charset="0"/>
                <a:cs typeface="Times New Roman" panose="02020603050405020304" pitchFamily="18" charset="0"/>
              </a:rPr>
              <a:t>The most common form of Mobile marketing is _____ marketing.</a:t>
            </a:r>
          </a:p>
          <a:p>
            <a:pPr marL="0" indent="0" algn="just">
              <a:buNone/>
            </a:pPr>
            <a:endParaRPr lang="en-US" sz="20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buNone/>
            </a:pPr>
            <a:r>
              <a:rPr lang="en-US" sz="20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2.       Which of the following is the most common delivery channel in terms of mobile marketing?</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800"/>
              </a:spcAft>
              <a:buFont typeface="+mj-lt"/>
              <a:buAutoNum type="alphaLcPeriod"/>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Graphic</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800"/>
              </a:spcAft>
              <a:buFont typeface="+mj-lt"/>
              <a:buAutoNum type="alphaLcPeriod"/>
            </a:pPr>
            <a:r>
              <a:rPr lang="en-US" sz="2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Text</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800"/>
              </a:spcAft>
              <a:buFont typeface="+mj-lt"/>
              <a:buAutoNum type="alphaLcPeriod"/>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Voice call</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800"/>
              </a:spcAft>
              <a:buFont typeface="+mj-lt"/>
              <a:buAutoNum type="alphaLcPeriod"/>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Search engine marketing</a:t>
            </a:r>
          </a:p>
          <a:p>
            <a:pPr marL="0" lvl="0" indent="0" algn="just">
              <a:lnSpc>
                <a:spcPts val="1875"/>
              </a:lnSpc>
              <a:spcBef>
                <a:spcPts val="300"/>
              </a:spcBef>
              <a:spcAft>
                <a:spcPts val="800"/>
              </a:spcAft>
              <a:buNone/>
            </a:pPr>
            <a:endPar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457200" lvl="0" indent="-457200" algn="just">
              <a:lnSpc>
                <a:spcPts val="1875"/>
              </a:lnSpc>
              <a:spcBef>
                <a:spcPts val="300"/>
              </a:spcBef>
              <a:spcAft>
                <a:spcPts val="800"/>
              </a:spcAft>
              <a:buAutoNum type="arabicPeriod" startAt="3"/>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________ marketing refers to the use of video to market or promote your brand or offering on digital channels.</a:t>
            </a:r>
            <a:endParaRPr lang="en-IN" sz="2000" dirty="0">
              <a:latin typeface="Times New Roman" panose="02020603050405020304" pitchFamily="18" charset="0"/>
              <a:ea typeface="Times New Roman" panose="02020603050405020304" pitchFamily="18" charset="0"/>
              <a:cs typeface="Times New Roman" panose="02020603050405020304" pitchFamily="18" charset="0"/>
            </a:endParaRPr>
          </a:p>
          <a:p>
            <a:pPr marL="457200" lvl="0" indent="-457200" algn="just">
              <a:lnSpc>
                <a:spcPts val="1875"/>
              </a:lnSpc>
              <a:spcBef>
                <a:spcPts val="300"/>
              </a:spcBef>
              <a:spcAft>
                <a:spcPts val="800"/>
              </a:spcAft>
              <a:buAutoNum type="alphaLcPeriod"/>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Viral </a:t>
            </a:r>
          </a:p>
          <a:p>
            <a:pPr marL="457200" lvl="0" indent="-457200" algn="just">
              <a:lnSpc>
                <a:spcPts val="1875"/>
              </a:lnSpc>
              <a:spcBef>
                <a:spcPts val="300"/>
              </a:spcBef>
              <a:spcAft>
                <a:spcPts val="800"/>
              </a:spcAft>
              <a:buAutoNum type="alphaLcPeriod"/>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Native </a:t>
            </a:r>
          </a:p>
          <a:p>
            <a:pPr marL="457200" lvl="0" indent="-457200" algn="just">
              <a:lnSpc>
                <a:spcPts val="1875"/>
              </a:lnSpc>
              <a:spcBef>
                <a:spcPts val="300"/>
              </a:spcBef>
              <a:spcAft>
                <a:spcPts val="800"/>
              </a:spcAft>
              <a:buAutoNum type="alphaLcPeriod"/>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Mobile </a:t>
            </a:r>
          </a:p>
          <a:p>
            <a:pPr marL="457200" lvl="0" indent="-457200" algn="just">
              <a:lnSpc>
                <a:spcPts val="1875"/>
              </a:lnSpc>
              <a:spcBef>
                <a:spcPts val="300"/>
              </a:spcBef>
              <a:spcAft>
                <a:spcPts val="800"/>
              </a:spcAft>
              <a:buAutoNum type="alphaLcPeriod"/>
            </a:pPr>
            <a:r>
              <a:rPr lang="en-US" sz="2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Video</a:t>
            </a:r>
            <a:endParaRPr lang="en-IN" sz="2000" b="1" dirty="0">
              <a:latin typeface="Times New Roman" panose="02020603050405020304" pitchFamily="18" charset="0"/>
              <a:ea typeface="Times New Roman" panose="02020603050405020304" pitchFamily="18" charset="0"/>
              <a:cs typeface="Times New Roman" panose="02020603050405020304" pitchFamily="18" charset="0"/>
            </a:endParaRPr>
          </a:p>
          <a:p>
            <a:pPr marL="0" lvl="0" indent="0" algn="just">
              <a:lnSpc>
                <a:spcPts val="1875"/>
              </a:lnSpc>
              <a:spcBef>
                <a:spcPts val="300"/>
              </a:spcBef>
              <a:spcAft>
                <a:spcPts val="800"/>
              </a:spcAft>
              <a:buNone/>
            </a:pP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sz="1600"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60683"/>
            <a:ext cx="1362984" cy="619538"/>
          </a:xfrm>
          <a:prstGeom prst="rect">
            <a:avLst/>
          </a:prstGeom>
        </p:spPr>
      </p:pic>
    </p:spTree>
    <p:extLst>
      <p:ext uri="{BB962C8B-B14F-4D97-AF65-F5344CB8AC3E}">
        <p14:creationId xmlns:p14="http://schemas.microsoft.com/office/powerpoint/2010/main" val="243175818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458200" cy="5029200"/>
          </a:xfrm>
        </p:spPr>
        <p:txBody>
          <a:bodyPr>
            <a:normAutofit fontScale="92500" lnSpcReduction="10000"/>
          </a:bodyPr>
          <a:lstStyle/>
          <a:p>
            <a:pPr marL="514350" indent="-514350" algn="just">
              <a:buAutoNum type="arabicPeriod"/>
            </a:pPr>
            <a:endParaRPr lang="en-US" sz="2400" dirty="0"/>
          </a:p>
          <a:p>
            <a:pPr marL="514350" indent="-514350" algn="just">
              <a:buAutoNum type="arabicPeriod"/>
            </a:pPr>
            <a:r>
              <a:rPr lang="en-US" sz="2400" dirty="0">
                <a:latin typeface="Times New Roman" panose="02020603050405020304" pitchFamily="18" charset="0"/>
                <a:cs typeface="Times New Roman" panose="02020603050405020304" pitchFamily="18" charset="0"/>
              </a:rPr>
              <a:t>_________marketing is the use of social media platforms and websites to promote a product or service.</a:t>
            </a:r>
          </a:p>
          <a:p>
            <a:pPr marL="514350" indent="-514350" algn="just">
              <a:buAutoNum type="arabicPeriod"/>
            </a:pPr>
            <a:endParaRPr lang="en-US" sz="2400" dirty="0">
              <a:latin typeface="Times New Roman" panose="02020603050405020304" pitchFamily="18" charset="0"/>
              <a:cs typeface="Times New Roman" panose="02020603050405020304" pitchFamily="18" charset="0"/>
            </a:endParaRPr>
          </a:p>
          <a:p>
            <a:pPr marL="514350" indent="-514350" algn="just">
              <a:buAutoNum type="arabicPeriod"/>
            </a:pPr>
            <a:r>
              <a:rPr lang="en-US" sz="2400" dirty="0">
                <a:latin typeface="Times New Roman" panose="02020603050405020304" pitchFamily="18" charset="0"/>
                <a:cs typeface="Times New Roman" panose="02020603050405020304" pitchFamily="18" charset="0"/>
              </a:rPr>
              <a:t>SMM stands for ______.</a:t>
            </a:r>
          </a:p>
          <a:p>
            <a:pPr marL="514350" indent="-514350" algn="just">
              <a:buAutoNum type="arabicPeriod"/>
            </a:pPr>
            <a:endParaRPr lang="en-US" sz="2400" dirty="0">
              <a:latin typeface="Times New Roman" panose="02020603050405020304" pitchFamily="18" charset="0"/>
              <a:cs typeface="Times New Roman" panose="02020603050405020304" pitchFamily="18" charset="0"/>
            </a:endParaRPr>
          </a:p>
          <a:p>
            <a:pPr marL="514350" indent="-514350" algn="just">
              <a:buAutoNum type="arabicPeriod"/>
            </a:pPr>
            <a:r>
              <a:rPr lang="en-US" sz="2400" dirty="0">
                <a:latin typeface="Times New Roman" panose="02020603050405020304" pitchFamily="18" charset="0"/>
                <a:cs typeface="Times New Roman" panose="02020603050405020304" pitchFamily="18" charset="0"/>
              </a:rPr>
              <a:t>Name the different social media networks.</a:t>
            </a:r>
          </a:p>
          <a:p>
            <a:pPr marL="514350" indent="-514350" algn="just">
              <a:buAutoNum type="arabicPeriod"/>
            </a:pPr>
            <a:endParaRPr lang="en-US" sz="2400" dirty="0">
              <a:latin typeface="Times New Roman" panose="02020603050405020304" pitchFamily="18" charset="0"/>
              <a:cs typeface="Times New Roman" panose="02020603050405020304" pitchFamily="18" charset="0"/>
            </a:endParaRPr>
          </a:p>
          <a:p>
            <a:pPr marL="514350" indent="-514350" algn="just">
              <a:buAutoNum type="arabicPeriod"/>
            </a:pPr>
            <a:r>
              <a:rPr lang="en-US" sz="2400" dirty="0">
                <a:solidFill>
                  <a:srgbClr val="202124"/>
                </a:solidFill>
                <a:latin typeface="Times New Roman" panose="02020603050405020304" pitchFamily="18" charset="0"/>
                <a:cs typeface="Times New Roman" panose="02020603050405020304" pitchFamily="18" charset="0"/>
              </a:rPr>
              <a:t>________ </a:t>
            </a:r>
            <a:r>
              <a:rPr lang="en-US" sz="2400" i="0" dirty="0">
                <a:solidFill>
                  <a:srgbClr val="202124"/>
                </a:solidFill>
                <a:effectLst/>
                <a:latin typeface="Times New Roman" panose="02020603050405020304" pitchFamily="18" charset="0"/>
                <a:cs typeface="Times New Roman" panose="02020603050405020304" pitchFamily="18" charset="0"/>
              </a:rPr>
              <a:t>marketing is a sales technique that involves organic or word-of-mouth information about a product or service to spread at an ever-increasing rate.</a:t>
            </a:r>
          </a:p>
          <a:p>
            <a:pPr marL="514350" indent="-514350" algn="just">
              <a:buAutoNum type="arabicPeriod"/>
            </a:pPr>
            <a:endParaRPr lang="en-US" sz="2400" dirty="0">
              <a:latin typeface="Times New Roman" panose="02020603050405020304" pitchFamily="18" charset="0"/>
              <a:cs typeface="Times New Roman" panose="02020603050405020304" pitchFamily="18" charset="0"/>
            </a:endParaRPr>
          </a:p>
          <a:p>
            <a:pPr marL="514350" indent="-514350" algn="just">
              <a:buAutoNum type="arabicPeriod"/>
            </a:pPr>
            <a:r>
              <a:rPr lang="en-US" sz="2400" i="0" dirty="0">
                <a:solidFill>
                  <a:srgbClr val="5F6368"/>
                </a:solidFill>
                <a:effectLst/>
                <a:latin typeface="Times New Roman" panose="02020603050405020304" pitchFamily="18" charset="0"/>
                <a:cs typeface="Times New Roman" panose="02020603050405020304" pitchFamily="18" charset="0"/>
              </a:rPr>
              <a:t>________ marketing</a:t>
            </a:r>
            <a:r>
              <a:rPr lang="en-US" sz="2400" i="0" dirty="0">
                <a:solidFill>
                  <a:srgbClr val="4D5156"/>
                </a:solidFill>
                <a:effectLst/>
                <a:latin typeface="Times New Roman" panose="02020603050405020304" pitchFamily="18" charset="0"/>
                <a:cs typeface="Times New Roman" panose="02020603050405020304" pitchFamily="18" charset="0"/>
              </a:rPr>
              <a:t> is the act of sending promotional messages to people in mass quantities</a:t>
            </a:r>
            <a:endParaRPr lang="en-US" sz="2400" dirty="0">
              <a:latin typeface="Times New Roman" panose="02020603050405020304" pitchFamily="18" charset="0"/>
              <a:cs typeface="Times New Roman" panose="02020603050405020304" pitchFamily="18" charset="0"/>
            </a:endParaRPr>
          </a:p>
          <a:p>
            <a:pPr marL="514350" indent="-514350" algn="just">
              <a:buAutoNum type="arabicPeriod"/>
            </a:pPr>
            <a:endParaRPr lang="en-US" dirty="0"/>
          </a:p>
        </p:txBody>
      </p:sp>
      <p:sp>
        <p:nvSpPr>
          <p:cNvPr id="4" name="Date Placeholder 3"/>
          <p:cNvSpPr>
            <a:spLocks noGrp="1"/>
          </p:cNvSpPr>
          <p:nvPr>
            <p:ph type="dt" sz="half" idx="10"/>
          </p:nvPr>
        </p:nvSpPr>
        <p:spPr/>
        <p:txBody>
          <a:bodyPr/>
          <a:lstStyle/>
          <a:p>
            <a:fld id="{DA3B5291-5307-4842-A957-A8E69D8D8BA9}"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72</a:t>
            </a:fld>
            <a:endParaRPr lang="en-US" dirty="0"/>
          </a:p>
        </p:txBody>
      </p:sp>
      <p:sp>
        <p:nvSpPr>
          <p:cNvPr id="7" name="Title 1"/>
          <p:cNvSpPr txBox="1">
            <a:spLocks/>
          </p:cNvSpPr>
          <p:nvPr/>
        </p:nvSpPr>
        <p:spPr>
          <a:xfrm>
            <a:off x="1600200" y="0"/>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2">
              <a:defRPr/>
            </a:pPr>
            <a:r>
              <a:rPr lang="en-US" sz="2400" dirty="0"/>
              <a:t>                          Daily Quiz</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 y="66261"/>
            <a:ext cx="1362984" cy="619538"/>
          </a:xfrm>
          <a:prstGeom prst="rect">
            <a:avLst/>
          </a:prstGeom>
        </p:spPr>
      </p:pic>
    </p:spTree>
    <p:extLst>
      <p:ext uri="{BB962C8B-B14F-4D97-AF65-F5344CB8AC3E}">
        <p14:creationId xmlns:p14="http://schemas.microsoft.com/office/powerpoint/2010/main" val="332573041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57738" y="3"/>
            <a:ext cx="7410062" cy="838197"/>
          </a:xfrm>
          <a:solidFill>
            <a:srgbClr val="C00000"/>
          </a:solidFill>
        </p:spPr>
        <p:style>
          <a:lnRef idx="1">
            <a:schemeClr val="accent5"/>
          </a:lnRef>
          <a:fillRef idx="2">
            <a:schemeClr val="accent5"/>
          </a:fillRef>
          <a:effectRef idx="1">
            <a:schemeClr val="accent5"/>
          </a:effectRef>
          <a:fontRef idx="minor">
            <a:schemeClr val="dk1"/>
          </a:fontRef>
        </p:style>
        <p:txBody>
          <a:bodyPr>
            <a:noAutofit/>
          </a:bodyPr>
          <a:lstStyle/>
          <a:p>
            <a:r>
              <a:rPr lang="en-US" sz="2400" dirty="0"/>
              <a:t>Noida Institute of Engineering and Technology, Greater Noida</a:t>
            </a:r>
          </a:p>
        </p:txBody>
      </p:sp>
      <p:sp>
        <p:nvSpPr>
          <p:cNvPr id="3" name="Subtitle 2"/>
          <p:cNvSpPr>
            <a:spLocks noGrp="1"/>
          </p:cNvSpPr>
          <p:nvPr>
            <p:ph type="subTitle" idx="1"/>
          </p:nvPr>
        </p:nvSpPr>
        <p:spPr>
          <a:xfrm>
            <a:off x="1171963" y="2992093"/>
            <a:ext cx="5200650" cy="1371600"/>
          </a:xfrm>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endParaRPr lang="en-US" sz="2200" b="1" dirty="0">
              <a:solidFill>
                <a:schemeClr val="tx1"/>
              </a:solidFill>
              <a:latin typeface="Times New Roman" panose="02020603050405020304" pitchFamily="18" charset="0"/>
              <a:cs typeface="Times New Roman" panose="02020603050405020304" pitchFamily="18" charset="0"/>
            </a:endParaRPr>
          </a:p>
          <a:p>
            <a:r>
              <a:rPr lang="en-US" sz="2400" b="1" dirty="0">
                <a:solidFill>
                  <a:schemeClr val="tx1"/>
                </a:solidFill>
                <a:latin typeface="Times New Roman" panose="02020603050405020304" pitchFamily="18" charset="0"/>
                <a:cs typeface="Times New Roman" panose="02020603050405020304" pitchFamily="18" charset="0"/>
              </a:rPr>
              <a:t>Marketing Gamification</a:t>
            </a:r>
          </a:p>
        </p:txBody>
      </p:sp>
      <p:pic>
        <p:nvPicPr>
          <p:cNvPr id="11" name="Picture 4" descr="C:\Users\Manks\Downloads\speak.png"/>
          <p:cNvPicPr>
            <a:picLocks noChangeAspect="1" noChangeArrowheads="1"/>
          </p:cNvPicPr>
          <p:nvPr/>
        </p:nvPicPr>
        <p:blipFill>
          <a:blip r:embed="rId3" cstate="print"/>
          <a:srcRect/>
          <a:stretch>
            <a:fillRect/>
          </a:stretch>
        </p:blipFill>
        <p:spPr bwMode="auto">
          <a:xfrm>
            <a:off x="7134064" y="1785470"/>
            <a:ext cx="1733872" cy="2311829"/>
          </a:xfrm>
          <a:prstGeom prst="rect">
            <a:avLst/>
          </a:prstGeom>
          <a:noFill/>
        </p:spPr>
      </p:pic>
      <p:sp>
        <p:nvSpPr>
          <p:cNvPr id="12" name="Subtitle 2"/>
          <p:cNvSpPr txBox="1">
            <a:spLocks/>
          </p:cNvSpPr>
          <p:nvPr/>
        </p:nvSpPr>
        <p:spPr>
          <a:xfrm>
            <a:off x="1352550" y="1410597"/>
            <a:ext cx="5200650" cy="749745"/>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800" dirty="0">
                <a:solidFill>
                  <a:prstClr val="black"/>
                </a:solidFill>
                <a:latin typeface="Times New Roman" panose="02020603050405020304" pitchFamily="18" charset="0"/>
                <a:cs typeface="Times New Roman" panose="02020603050405020304" pitchFamily="18" charset="0"/>
              </a:rPr>
              <a:t>(Unit –III) </a:t>
            </a:r>
            <a:r>
              <a:rPr lang="en-US" sz="2800" dirty="0">
                <a:solidFill>
                  <a:prstClr val="black"/>
                </a:solidFill>
                <a:latin typeface="Calibri"/>
              </a:rPr>
              <a:t>Topic 4</a:t>
            </a:r>
          </a:p>
        </p:txBody>
      </p:sp>
      <p:sp>
        <p:nvSpPr>
          <p:cNvPr id="4" name="Date Placeholder 3">
            <a:extLst>
              <a:ext uri="{FF2B5EF4-FFF2-40B4-BE49-F238E27FC236}">
                <a16:creationId xmlns:a16="http://schemas.microsoft.com/office/drawing/2014/main" xmlns="" id="{0D5BB56E-69BF-081D-5717-C439AB97227F}"/>
              </a:ext>
            </a:extLst>
          </p:cNvPr>
          <p:cNvSpPr>
            <a:spLocks noGrp="1"/>
          </p:cNvSpPr>
          <p:nvPr>
            <p:ph type="dt" sz="half" idx="10"/>
          </p:nvPr>
        </p:nvSpPr>
        <p:spPr/>
        <p:txBody>
          <a:bodyPr/>
          <a:lstStyle/>
          <a:p>
            <a:fld id="{561EAF74-06A5-4488-8B67-E6A8842E33E7}" type="datetime1">
              <a:rPr lang="en-US" smtClean="0"/>
              <a:t>3/6/2025</a:t>
            </a:fld>
            <a:endParaRPr lang="en-US"/>
          </a:p>
        </p:txBody>
      </p:sp>
      <p:sp>
        <p:nvSpPr>
          <p:cNvPr id="6" name="Footer Placeholder 5">
            <a:extLst>
              <a:ext uri="{FF2B5EF4-FFF2-40B4-BE49-F238E27FC236}">
                <a16:creationId xmlns:a16="http://schemas.microsoft.com/office/drawing/2014/main" xmlns="" id="{B184B3FF-6866-ECFA-5024-BFD9239A9DBC}"/>
              </a:ext>
            </a:extLst>
          </p:cNvPr>
          <p:cNvSpPr>
            <a:spLocks noGrp="1"/>
          </p:cNvSpPr>
          <p:nvPr>
            <p:ph type="ftr" sz="quarter" idx="11"/>
          </p:nvPr>
        </p:nvSpPr>
        <p:spPr/>
        <p:txBody>
          <a:bodyPr/>
          <a:lstStyle/>
          <a:p>
            <a:r>
              <a:rPr lang="sv-SE"/>
              <a:t>Deepika Sharma           Digital Marketing               Unit 3</a:t>
            </a:r>
            <a:endParaRPr lang="en-US" dirty="0"/>
          </a:p>
        </p:txBody>
      </p:sp>
      <p:sp>
        <p:nvSpPr>
          <p:cNvPr id="7" name="Slide Number Placeholder 6">
            <a:extLst>
              <a:ext uri="{FF2B5EF4-FFF2-40B4-BE49-F238E27FC236}">
                <a16:creationId xmlns:a16="http://schemas.microsoft.com/office/drawing/2014/main" xmlns="" id="{ED746CEC-364D-B6D0-9B3F-9B689E42BC31}"/>
              </a:ext>
            </a:extLst>
          </p:cNvPr>
          <p:cNvSpPr>
            <a:spLocks noGrp="1"/>
          </p:cNvSpPr>
          <p:nvPr>
            <p:ph type="sldNum" sz="quarter" idx="12"/>
          </p:nvPr>
        </p:nvSpPr>
        <p:spPr/>
        <p:txBody>
          <a:bodyPr/>
          <a:lstStyle/>
          <a:p>
            <a:fld id="{B6F15528-21DE-4FAA-801E-634DDDAF4B2B}" type="slidenum">
              <a:rPr lang="en-US" smtClean="0"/>
              <a:pPr/>
              <a:t>73</a:t>
            </a:fld>
            <a:endParaRPr lang="en-US"/>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7886" y="126005"/>
            <a:ext cx="1362984" cy="619538"/>
          </a:xfrm>
          <a:prstGeom prst="rect">
            <a:avLst/>
          </a:prstGeom>
        </p:spPr>
      </p:pic>
    </p:spTree>
    <p:extLst>
      <p:ext uri="{BB962C8B-B14F-4D97-AF65-F5344CB8AC3E}">
        <p14:creationId xmlns:p14="http://schemas.microsoft.com/office/powerpoint/2010/main" val="209647253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B9268574-A41B-4ADF-9937-209C3C33D205}" type="datetime1">
              <a:rPr lang="en-US" smtClean="0"/>
              <a:t>3/6/2025</a:t>
            </a:fld>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74</a:t>
            </a:fld>
            <a:endParaRPr lang="en-US"/>
          </a:p>
        </p:txBody>
      </p:sp>
      <p:sp>
        <p:nvSpPr>
          <p:cNvPr id="8" name="Title 1"/>
          <p:cNvSpPr txBox="1">
            <a:spLocks/>
          </p:cNvSpPr>
          <p:nvPr/>
        </p:nvSpPr>
        <p:spPr>
          <a:xfrm>
            <a:off x="1621735" y="77321"/>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Marketing Gamification</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10" name="Footer Placeholder 9"/>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1920" y="927116"/>
            <a:ext cx="9770720" cy="5502922"/>
          </a:xfrm>
          <a:prstGeom prst="rect">
            <a:avLst/>
          </a:prstGeom>
        </p:spPr>
      </p:pic>
      <p:sp>
        <p:nvSpPr>
          <p:cNvPr id="4" name="TextBox 3"/>
          <p:cNvSpPr txBox="1"/>
          <p:nvPr/>
        </p:nvSpPr>
        <p:spPr>
          <a:xfrm>
            <a:off x="3382340" y="2743200"/>
            <a:ext cx="2362200" cy="584775"/>
          </a:xfrm>
          <a:prstGeom prst="rect">
            <a:avLst/>
          </a:prstGeom>
          <a:noFill/>
        </p:spPr>
        <p:txBody>
          <a:bodyPr wrap="square" rtlCol="0">
            <a:spAutoFit/>
          </a:bodyPr>
          <a:lstStyle/>
          <a:p>
            <a:pPr algn="ctr"/>
            <a:r>
              <a:rPr lang="en-IN" sz="3200" b="1" dirty="0">
                <a:solidFill>
                  <a:schemeClr val="accent2">
                    <a:lumMod val="75000"/>
                  </a:schemeClr>
                </a:solidFill>
              </a:rPr>
              <a:t>MARKETING</a:t>
            </a:r>
          </a:p>
        </p:txBody>
      </p:sp>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825" y="193277"/>
            <a:ext cx="1362984" cy="619538"/>
          </a:xfrm>
          <a:prstGeom prst="rect">
            <a:avLst/>
          </a:prstGeom>
        </p:spPr>
      </p:pic>
    </p:spTree>
    <p:extLst>
      <p:ext uri="{BB962C8B-B14F-4D97-AF65-F5344CB8AC3E}">
        <p14:creationId xmlns:p14="http://schemas.microsoft.com/office/powerpoint/2010/main" val="308710157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43000"/>
            <a:ext cx="8229600" cy="4525963"/>
          </a:xfrm>
        </p:spPr>
        <p:txBody>
          <a:bodyPr/>
          <a:lstStyle/>
          <a:p>
            <a:pPr marL="0" indent="0">
              <a:buNone/>
            </a:pPr>
            <a:r>
              <a:rPr lang="en-IN" sz="2400" dirty="0">
                <a:latin typeface="Times New Roman" panose="02020603050405020304" pitchFamily="18" charset="0"/>
                <a:cs typeface="Times New Roman" panose="02020603050405020304" pitchFamily="18" charset="0"/>
              </a:rPr>
              <a:t>Gamification marketing is an enhanced marketing technique that borrows design elements from games to attract and retain customers. </a:t>
            </a: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r>
              <a:rPr lang="en-IN" sz="2400" dirty="0">
                <a:latin typeface="Times New Roman" panose="02020603050405020304" pitchFamily="18" charset="0"/>
                <a:cs typeface="Times New Roman" panose="02020603050405020304" pitchFamily="18" charset="0"/>
              </a:rPr>
              <a:t>In gamification marketing, consumers are driven to perform an action because it offers elements of competition or reward.</a:t>
            </a:r>
            <a:endParaRPr lang="en-US" sz="2400" dirty="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a:p>
            <a:endParaRPr lang="en-IN" dirty="0"/>
          </a:p>
        </p:txBody>
      </p:sp>
      <p:sp>
        <p:nvSpPr>
          <p:cNvPr id="4" name="Date Placeholder 3"/>
          <p:cNvSpPr>
            <a:spLocks noGrp="1"/>
          </p:cNvSpPr>
          <p:nvPr>
            <p:ph type="dt" sz="half" idx="10"/>
          </p:nvPr>
        </p:nvSpPr>
        <p:spPr/>
        <p:txBody>
          <a:bodyPr/>
          <a:lstStyle/>
          <a:p>
            <a:fld id="{28B88099-4242-446D-A29D-B421A3C23EE2}" type="datetime1">
              <a:rPr lang="en-US" smtClean="0"/>
              <a:t>3/6/2025</a:t>
            </a:fld>
            <a:endParaRPr lang="en-US"/>
          </a:p>
        </p:txBody>
      </p:sp>
      <p:sp>
        <p:nvSpPr>
          <p:cNvPr id="5" name="Footer Placeholder 4"/>
          <p:cNvSpPr>
            <a:spLocks noGrp="1"/>
          </p:cNvSpPr>
          <p:nvPr>
            <p:ph type="ftr" sz="quarter" idx="11"/>
          </p:nvPr>
        </p:nvSpPr>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75</a:t>
            </a:fld>
            <a:endParaRPr lang="en-US"/>
          </a:p>
        </p:txBody>
      </p:sp>
      <p:sp>
        <p:nvSpPr>
          <p:cNvPr id="7" name="Title 1"/>
          <p:cNvSpPr txBox="1">
            <a:spLocks/>
          </p:cNvSpPr>
          <p:nvPr/>
        </p:nvSpPr>
        <p:spPr>
          <a:xfrm>
            <a:off x="1524000" y="63018"/>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noProof="0" dirty="0"/>
              <a:t>Gamification Marketing</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817" y="112713"/>
            <a:ext cx="1362984" cy="619538"/>
          </a:xfrm>
          <a:prstGeom prst="rect">
            <a:avLst/>
          </a:prstGeom>
        </p:spPr>
      </p:pic>
    </p:spTree>
    <p:extLst>
      <p:ext uri="{BB962C8B-B14F-4D97-AF65-F5344CB8AC3E}">
        <p14:creationId xmlns:p14="http://schemas.microsoft.com/office/powerpoint/2010/main" val="197839053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914400"/>
            <a:ext cx="8229600" cy="4800600"/>
          </a:xfrm>
        </p:spPr>
        <p:txBody>
          <a:bodyPr>
            <a:normAutofit/>
          </a:bodyPr>
          <a:lstStyle/>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1. Gamification </a:t>
            </a:r>
            <a:r>
              <a:rPr lang="en-US" sz="2400" b="1" dirty="0">
                <a:latin typeface="Times New Roman" panose="02020603050405020304" pitchFamily="18" charset="0"/>
                <a:cs typeface="Times New Roman" panose="02020603050405020304" pitchFamily="18" charset="0"/>
              </a:rPr>
              <a:t>increases</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average </a:t>
            </a:r>
            <a:r>
              <a:rPr lang="en-US" sz="2400" b="1" dirty="0">
                <a:latin typeface="Times New Roman" panose="02020603050405020304" pitchFamily="18" charset="0"/>
                <a:cs typeface="Times New Roman" panose="02020603050405020304" pitchFamily="18" charset="0"/>
              </a:rPr>
              <a:t>website session</a:t>
            </a:r>
            <a:r>
              <a:rPr lang="en-US" sz="2400" dirty="0">
                <a:latin typeface="Times New Roman" panose="02020603050405020304" pitchFamily="18" charset="0"/>
                <a:cs typeface="Times New Roman" panose="02020603050405020304" pitchFamily="18" charset="0"/>
              </a:rPr>
              <a:t> time;</a:t>
            </a:r>
          </a:p>
          <a:p>
            <a:r>
              <a:rPr lang="en-US" sz="2400" dirty="0">
                <a:latin typeface="Times New Roman" panose="02020603050405020304" pitchFamily="18" charset="0"/>
                <a:cs typeface="Times New Roman" panose="02020603050405020304" pitchFamily="18" charset="0"/>
              </a:rPr>
              <a:t>average </a:t>
            </a:r>
            <a:r>
              <a:rPr lang="en-US" sz="2400" b="1" dirty="0">
                <a:latin typeface="Times New Roman" panose="02020603050405020304" pitchFamily="18" charset="0"/>
                <a:cs typeface="Times New Roman" panose="02020603050405020304" pitchFamily="18" charset="0"/>
              </a:rPr>
              <a:t>time spent reading</a:t>
            </a:r>
            <a:r>
              <a:rPr lang="en-US" sz="2400" dirty="0">
                <a:latin typeface="Times New Roman" panose="02020603050405020304" pitchFamily="18" charset="0"/>
                <a:cs typeface="Times New Roman" panose="02020603050405020304" pitchFamily="18" charset="0"/>
              </a:rPr>
              <a:t> an email;</a:t>
            </a:r>
          </a:p>
          <a:p>
            <a:r>
              <a:rPr lang="en-US" sz="2400" dirty="0">
                <a:latin typeface="Times New Roman" panose="02020603050405020304" pitchFamily="18" charset="0"/>
                <a:cs typeface="Times New Roman" panose="02020603050405020304" pitchFamily="18" charset="0"/>
              </a:rPr>
              <a:t>audience </a:t>
            </a:r>
            <a:r>
              <a:rPr lang="en-US" sz="2400" b="1" dirty="0">
                <a:latin typeface="Times New Roman" panose="02020603050405020304" pitchFamily="18" charset="0"/>
                <a:cs typeface="Times New Roman" panose="02020603050405020304" pitchFamily="18" charset="0"/>
              </a:rPr>
              <a:t>engagement</a:t>
            </a:r>
            <a:r>
              <a:rPr lang="en-US" sz="2400" dirty="0">
                <a:latin typeface="Times New Roman" panose="02020603050405020304" pitchFamily="18" charset="0"/>
                <a:cs typeface="Times New Roman" panose="02020603050405020304" pitchFamily="18" charset="0"/>
              </a:rPr>
              <a:t>;</a:t>
            </a:r>
          </a:p>
          <a:p>
            <a:r>
              <a:rPr lang="en-US" sz="2400" dirty="0">
                <a:latin typeface="Times New Roman" panose="02020603050405020304" pitchFamily="18" charset="0"/>
                <a:cs typeface="Times New Roman" panose="02020603050405020304" pitchFamily="18" charset="0"/>
              </a:rPr>
              <a:t>Increase</a:t>
            </a:r>
            <a:r>
              <a:rPr lang="en-US" sz="2400" b="1" dirty="0">
                <a:latin typeface="Times New Roman" panose="02020603050405020304" pitchFamily="18" charset="0"/>
                <a:cs typeface="Times New Roman" panose="02020603050405020304" pitchFamily="18" charset="0"/>
              </a:rPr>
              <a:t> social sharing</a:t>
            </a:r>
            <a:r>
              <a:rPr lang="en-US" sz="2400" dirty="0">
                <a:latin typeface="Times New Roman" panose="02020603050405020304" pitchFamily="18" charset="0"/>
                <a:cs typeface="Times New Roman" panose="02020603050405020304" pitchFamily="18" charset="0"/>
              </a:rPr>
              <a:t>.</a:t>
            </a: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2. It makes the </a:t>
            </a:r>
            <a:r>
              <a:rPr lang="en-US" sz="2400" b="1" dirty="0">
                <a:latin typeface="Times New Roman" panose="02020603050405020304" pitchFamily="18" charset="0"/>
                <a:cs typeface="Times New Roman" panose="02020603050405020304" pitchFamily="18" charset="0"/>
              </a:rPr>
              <a:t>user experience more enjoyable</a:t>
            </a:r>
            <a:r>
              <a:rPr lang="en-US" sz="2400" dirty="0">
                <a:latin typeface="Times New Roman" panose="02020603050405020304" pitchFamily="18" charset="0"/>
                <a:cs typeface="Times New Roman" panose="02020603050405020304" pitchFamily="18" charset="0"/>
              </a:rPr>
              <a:t> and results in better satisfaction. </a:t>
            </a:r>
          </a:p>
          <a:p>
            <a:pPr marL="0" indent="0">
              <a:buNone/>
            </a:pPr>
            <a:r>
              <a:rPr lang="en-IN" sz="2400" dirty="0"/>
              <a:t>3. In gamification marketing, consumers are driven to perform an action because it offers elements of competition or reward</a:t>
            </a:r>
            <a:endParaRPr lang="en-US" sz="2400" dirty="0">
              <a:latin typeface="Times New Roman" panose="02020603050405020304" pitchFamily="18" charset="0"/>
              <a:cs typeface="Times New Roman" panose="02020603050405020304" pitchFamily="18" charset="0"/>
            </a:endParaRPr>
          </a:p>
          <a:p>
            <a:endParaRPr lang="en-US" sz="2400" b="1" dirty="0">
              <a:latin typeface="Times New Roman" panose="02020603050405020304" pitchFamily="18" charset="0"/>
              <a:cs typeface="Times New Roman" panose="02020603050405020304" pitchFamily="18" charset="0"/>
            </a:endParaRPr>
          </a:p>
          <a:p>
            <a:pPr>
              <a:buNone/>
            </a:pPr>
            <a:endParaRPr lang="en-US" sz="2400" dirty="0">
              <a:latin typeface="Times New Roman" panose="02020603050405020304" pitchFamily="18" charset="0"/>
              <a:cs typeface="Times New Roman" panose="02020603050405020304" pitchFamily="18" charset="0"/>
            </a:endParaRPr>
          </a:p>
          <a:p>
            <a:pPr algn="just">
              <a:buNone/>
            </a:pPr>
            <a:endParaRPr lang="en-US" sz="2400" dirty="0">
              <a:latin typeface="Times New Roman" panose="02020603050405020304" pitchFamily="18" charset="0"/>
              <a:cs typeface="Times New Roman" panose="02020603050405020304" pitchFamily="18" charset="0"/>
            </a:endParaRPr>
          </a:p>
          <a:p>
            <a:pPr>
              <a:buNone/>
            </a:pPr>
            <a:endParaRPr lang="en-US" sz="24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F1507F7C-92DD-4F60-8B16-A9422B81210F}"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76</a:t>
            </a:fld>
            <a:endParaRPr lang="en-US"/>
          </a:p>
        </p:txBody>
      </p:sp>
      <p:sp>
        <p:nvSpPr>
          <p:cNvPr id="7" name="Title 1"/>
          <p:cNvSpPr txBox="1">
            <a:spLocks/>
          </p:cNvSpPr>
          <p:nvPr/>
        </p:nvSpPr>
        <p:spPr>
          <a:xfrm>
            <a:off x="1676400" y="120659"/>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Benefits of Gamification for the Marketing Strategy</a:t>
            </a:r>
            <a:r>
              <a:rPr kumimoji="0" lang="en-US" sz="2400" i="0" u="none" strike="noStrike" kern="1200" cap="none" spc="0" normalizeH="0" noProof="0" dirty="0">
                <a:ln>
                  <a:noFill/>
                </a:ln>
                <a:solidFill>
                  <a:schemeClr val="dk1"/>
                </a:solidFill>
                <a:effectLst/>
                <a:uLnTx/>
                <a:uFillTx/>
                <a:ea typeface="+mn-ea"/>
                <a:cs typeface="+mn-cs"/>
              </a:rPr>
              <a:t>(CO3)</a:t>
            </a:r>
            <a:endParaRPr kumimoji="0" lang="en-US" sz="2400" i="0" u="none" strike="noStrike" kern="1200" cap="none" spc="0" normalizeH="0" baseline="0" noProof="0" dirty="0">
              <a:ln>
                <a:noFill/>
              </a:ln>
              <a:solidFill>
                <a:schemeClr val="dk1"/>
              </a:solidFill>
              <a:effectLst/>
              <a:uLnTx/>
              <a:uFillTx/>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191" y="186920"/>
            <a:ext cx="1362984" cy="619538"/>
          </a:xfrm>
          <a:prstGeom prst="rect">
            <a:avLst/>
          </a:prstGeom>
        </p:spPr>
      </p:pic>
    </p:spTree>
    <p:extLst>
      <p:ext uri="{BB962C8B-B14F-4D97-AF65-F5344CB8AC3E}">
        <p14:creationId xmlns:p14="http://schemas.microsoft.com/office/powerpoint/2010/main" val="15841377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914400"/>
            <a:ext cx="8229600" cy="4800600"/>
          </a:xfrm>
        </p:spPr>
        <p:txBody>
          <a:bodyPr>
            <a:normAutofit lnSpcReduction="10000"/>
          </a:bodyPr>
          <a:lstStyle/>
          <a:p>
            <a:pPr marL="0" indent="0" algn="just">
              <a:buNone/>
            </a:pPr>
            <a:r>
              <a:rPr lang="en-US" sz="2400" dirty="0">
                <a:latin typeface="Times New Roman" panose="02020603050405020304" pitchFamily="18" charset="0"/>
                <a:cs typeface="Times New Roman" panose="02020603050405020304" pitchFamily="18" charset="0"/>
              </a:rPr>
              <a:t>3. Compared to other marketing tools, email gamification </a:t>
            </a:r>
            <a:r>
              <a:rPr lang="en-US" sz="2400" b="1" dirty="0">
                <a:latin typeface="Times New Roman" panose="02020603050405020304" pitchFamily="18" charset="0"/>
                <a:cs typeface="Times New Roman" panose="02020603050405020304" pitchFamily="18" charset="0"/>
              </a:rPr>
              <a:t>doesn’t require complex solutions</a:t>
            </a:r>
            <a:r>
              <a:rPr lang="en-US" sz="2400" dirty="0">
                <a:latin typeface="Times New Roman" panose="02020603050405020304" pitchFamily="18" charset="0"/>
                <a:cs typeface="Times New Roman" panose="02020603050405020304" pitchFamily="18" charset="0"/>
              </a:rPr>
              <a:t> or algorithms. </a:t>
            </a:r>
          </a:p>
          <a:p>
            <a:pPr marL="0" indent="0" algn="just">
              <a:buNone/>
            </a:pPr>
            <a:endParaRPr lang="en-US" sz="2400" dirty="0">
              <a:latin typeface="Times New Roman" panose="02020603050405020304" pitchFamily="18" charset="0"/>
              <a:cs typeface="Times New Roman" panose="02020603050405020304" pitchFamily="18" charset="0"/>
            </a:endParaRPr>
          </a:p>
          <a:p>
            <a:pPr marL="0" indent="0" algn="just">
              <a:buNone/>
            </a:pPr>
            <a:r>
              <a:rPr lang="en-US" sz="2400" dirty="0">
                <a:latin typeface="Times New Roman" panose="02020603050405020304" pitchFamily="18" charset="0"/>
                <a:cs typeface="Times New Roman" panose="02020603050405020304" pitchFamily="18" charset="0"/>
              </a:rPr>
              <a:t>4. A simple quiz or a challenge to find a hidden link can be implemented within a basic email template.</a:t>
            </a:r>
          </a:p>
          <a:p>
            <a:pPr marL="0" indent="0" algn="just">
              <a:buNone/>
            </a:pPr>
            <a:endParaRPr lang="en-US" sz="2400" dirty="0">
              <a:latin typeface="Times New Roman" panose="02020603050405020304" pitchFamily="18" charset="0"/>
              <a:cs typeface="Times New Roman" panose="02020603050405020304" pitchFamily="18" charset="0"/>
            </a:endParaRPr>
          </a:p>
          <a:p>
            <a:pPr marL="0" indent="0" algn="just">
              <a:buNone/>
            </a:pPr>
            <a:r>
              <a:rPr lang="en-US" sz="2400" dirty="0">
                <a:latin typeface="Times New Roman" panose="02020603050405020304" pitchFamily="18" charset="0"/>
                <a:cs typeface="Times New Roman" panose="02020603050405020304" pitchFamily="18" charset="0"/>
              </a:rPr>
              <a:t>5. It </a:t>
            </a:r>
            <a:r>
              <a:rPr lang="en-US" sz="2400" b="1" dirty="0">
                <a:latin typeface="Times New Roman" panose="02020603050405020304" pitchFamily="18" charset="0"/>
                <a:cs typeface="Times New Roman" panose="02020603050405020304" pitchFamily="18" charset="0"/>
              </a:rPr>
              <a:t>helps collect </a:t>
            </a:r>
            <a:r>
              <a:rPr lang="en-US" sz="2400" dirty="0">
                <a:latin typeface="Times New Roman" panose="02020603050405020304" pitchFamily="18" charset="0"/>
                <a:cs typeface="Times New Roman" panose="02020603050405020304" pitchFamily="18" charset="0"/>
              </a:rPr>
              <a:t>customer data. </a:t>
            </a:r>
          </a:p>
          <a:p>
            <a:pPr marL="0" indent="0" algn="just">
              <a:buNone/>
            </a:pPr>
            <a:r>
              <a:rPr lang="en-US" sz="2400" dirty="0">
                <a:latin typeface="Times New Roman" panose="02020603050405020304" pitchFamily="18" charset="0"/>
                <a:cs typeface="Times New Roman" panose="02020603050405020304" pitchFamily="18" charset="0"/>
              </a:rPr>
              <a:t> </a:t>
            </a:r>
          </a:p>
          <a:p>
            <a:pPr marL="0" indent="0" algn="just">
              <a:buNone/>
            </a:pPr>
            <a:r>
              <a:rPr lang="en-US" sz="2400" dirty="0">
                <a:latin typeface="Times New Roman" panose="02020603050405020304" pitchFamily="18" charset="0"/>
                <a:cs typeface="Times New Roman" panose="02020603050405020304" pitchFamily="18" charset="0"/>
              </a:rPr>
              <a:t>Like Gamification uses different options to encourage people to provide personal info (contacts, product preferences) in exchange for bonuses (points, prizes, starts, achievements, badges, % off, etc.).</a:t>
            </a:r>
          </a:p>
          <a:p>
            <a:pPr algn="just"/>
            <a:endParaRPr lang="en-US" sz="2400" b="1" dirty="0">
              <a:latin typeface="Times New Roman" panose="02020603050405020304" pitchFamily="18" charset="0"/>
              <a:cs typeface="Times New Roman" panose="02020603050405020304" pitchFamily="18" charset="0"/>
            </a:endParaRPr>
          </a:p>
          <a:p>
            <a:pPr algn="just">
              <a:buNone/>
            </a:pPr>
            <a:endParaRPr lang="en-US" sz="2400" dirty="0">
              <a:latin typeface="Times New Roman" panose="02020603050405020304" pitchFamily="18" charset="0"/>
              <a:cs typeface="Times New Roman" panose="02020603050405020304" pitchFamily="18" charset="0"/>
            </a:endParaRPr>
          </a:p>
          <a:p>
            <a:pPr algn="just">
              <a:buNone/>
            </a:pPr>
            <a:endParaRPr lang="en-US" sz="2400" dirty="0">
              <a:latin typeface="Times New Roman" panose="02020603050405020304" pitchFamily="18" charset="0"/>
              <a:cs typeface="Times New Roman" panose="02020603050405020304" pitchFamily="18" charset="0"/>
            </a:endParaRPr>
          </a:p>
          <a:p>
            <a:pPr algn="just">
              <a:buNone/>
            </a:pPr>
            <a:endParaRPr lang="en-US" sz="24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1847E883-7C97-422F-BF16-45D41DCBD6B3}"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77</a:t>
            </a:fld>
            <a:endParaRPr lang="en-US"/>
          </a:p>
        </p:txBody>
      </p:sp>
      <p:sp>
        <p:nvSpPr>
          <p:cNvPr id="7" name="Title 1"/>
          <p:cNvSpPr txBox="1">
            <a:spLocks/>
          </p:cNvSpPr>
          <p:nvPr/>
        </p:nvSpPr>
        <p:spPr>
          <a:xfrm>
            <a:off x="1524000" y="70964"/>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Benefits of Gamification for the Marketing Strategy</a:t>
            </a:r>
            <a:r>
              <a:rPr kumimoji="0" lang="en-US" sz="2400" i="0" u="none" strike="noStrike" kern="1200" cap="none" spc="0" normalizeH="0" noProof="0" dirty="0">
                <a:ln>
                  <a:noFill/>
                </a:ln>
                <a:solidFill>
                  <a:schemeClr val="dk1"/>
                </a:solidFill>
                <a:effectLst/>
                <a:uLnTx/>
                <a:uFillTx/>
                <a:ea typeface="+mn-ea"/>
                <a:cs typeface="+mn-cs"/>
              </a:rPr>
              <a:t>(CO3)</a:t>
            </a:r>
            <a:endParaRPr kumimoji="0" lang="en-US" sz="2400" i="0" u="none" strike="noStrike" kern="1200" cap="none" spc="0" normalizeH="0" baseline="0" noProof="0" dirty="0">
              <a:ln>
                <a:noFill/>
              </a:ln>
              <a:solidFill>
                <a:schemeClr val="dk1"/>
              </a:solidFill>
              <a:effectLst/>
              <a:uLnTx/>
              <a:uFillTx/>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86920"/>
            <a:ext cx="1362984" cy="619538"/>
          </a:xfrm>
          <a:prstGeom prst="rect">
            <a:avLst/>
          </a:prstGeom>
        </p:spPr>
      </p:pic>
    </p:spTree>
    <p:extLst>
      <p:ext uri="{BB962C8B-B14F-4D97-AF65-F5344CB8AC3E}">
        <p14:creationId xmlns:p14="http://schemas.microsoft.com/office/powerpoint/2010/main" val="1451956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95400" y="1371600"/>
            <a:ext cx="7620000" cy="5029200"/>
          </a:xfrm>
        </p:spPr>
        <p:txBody>
          <a:bodyPr>
            <a:normAutofit/>
          </a:bodyPr>
          <a:lstStyle/>
          <a:p>
            <a:pPr marL="0" indent="0">
              <a:buNone/>
            </a:pPr>
            <a:r>
              <a:rPr lang="en-US" sz="2400" dirty="0">
                <a:latin typeface="Times New Roman" panose="02020603050405020304" pitchFamily="18" charset="0"/>
                <a:cs typeface="Times New Roman" panose="02020603050405020304" pitchFamily="18" charset="0"/>
              </a:rPr>
              <a:t>1. Achievable task.</a:t>
            </a:r>
          </a:p>
          <a:p>
            <a:pPr marL="0" indent="0">
              <a:buNone/>
            </a:pPr>
            <a:r>
              <a:rPr lang="en-US" sz="2400" dirty="0">
                <a:latin typeface="Times New Roman" panose="02020603050405020304" pitchFamily="18" charset="0"/>
                <a:cs typeface="Times New Roman" panose="02020603050405020304" pitchFamily="18" charset="0"/>
              </a:rPr>
              <a:t>2. Clear goal.</a:t>
            </a:r>
          </a:p>
          <a:p>
            <a:pPr marL="0" indent="0">
              <a:buNone/>
            </a:pPr>
            <a:r>
              <a:rPr lang="en-US" sz="2400" dirty="0">
                <a:latin typeface="Times New Roman" panose="02020603050405020304" pitchFamily="18" charset="0"/>
                <a:cs typeface="Times New Roman" panose="02020603050405020304" pitchFamily="18" charset="0"/>
              </a:rPr>
              <a:t>3. Engaging design.</a:t>
            </a:r>
          </a:p>
          <a:p>
            <a:pPr marL="0" indent="0">
              <a:buNone/>
            </a:pPr>
            <a:r>
              <a:rPr lang="en-US" sz="2400" dirty="0">
                <a:latin typeface="Times New Roman" panose="02020603050405020304" pitchFamily="18" charset="0"/>
                <a:cs typeface="Times New Roman" panose="02020603050405020304" pitchFamily="18" charset="0"/>
              </a:rPr>
              <a:t>4. Fun process.</a:t>
            </a:r>
          </a:p>
          <a:p>
            <a:pPr marL="0" indent="0">
              <a:buNone/>
            </a:pPr>
            <a:r>
              <a:rPr lang="en-US" sz="2400" dirty="0">
                <a:latin typeface="Times New Roman" panose="02020603050405020304" pitchFamily="18" charset="0"/>
                <a:cs typeface="Times New Roman" panose="02020603050405020304" pitchFamily="18" charset="0"/>
              </a:rPr>
              <a:t>5. Reward.</a:t>
            </a:r>
          </a:p>
          <a:p>
            <a:pPr marL="0" indent="0">
              <a:buNone/>
            </a:pPr>
            <a:endParaRPr lang="en-US" sz="1800" dirty="0"/>
          </a:p>
          <a:p>
            <a:pPr algn="just">
              <a:buNone/>
            </a:pPr>
            <a:endParaRPr lang="en-US" sz="1900" dirty="0"/>
          </a:p>
          <a:p>
            <a:pPr>
              <a:buNone/>
            </a:pPr>
            <a:endParaRPr lang="en-US" dirty="0"/>
          </a:p>
        </p:txBody>
      </p:sp>
      <p:sp>
        <p:nvSpPr>
          <p:cNvPr id="4" name="Date Placeholder 3"/>
          <p:cNvSpPr>
            <a:spLocks noGrp="1"/>
          </p:cNvSpPr>
          <p:nvPr>
            <p:ph type="dt" sz="half" idx="10"/>
          </p:nvPr>
        </p:nvSpPr>
        <p:spPr/>
        <p:txBody>
          <a:bodyPr/>
          <a:lstStyle/>
          <a:p>
            <a:fld id="{20C5D5A7-6D49-46DE-A25E-FE6EF5DEF021}"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78</a:t>
            </a:fld>
            <a:endParaRPr lang="en-US"/>
          </a:p>
        </p:txBody>
      </p:sp>
      <p:sp>
        <p:nvSpPr>
          <p:cNvPr id="7" name="Title 1"/>
          <p:cNvSpPr txBox="1">
            <a:spLocks/>
          </p:cNvSpPr>
          <p:nvPr/>
        </p:nvSpPr>
        <p:spPr>
          <a:xfrm>
            <a:off x="1470991" y="87529"/>
            <a:ext cx="7696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endParaRPr lang="en-US" sz="2400" b="1" dirty="0"/>
          </a:p>
          <a:p>
            <a:pPr lvl="0" algn="ctr"/>
            <a:r>
              <a:rPr lang="en-US" sz="2400" dirty="0"/>
              <a:t>Main Principles of Gamification (CO3)</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03486"/>
            <a:ext cx="1362984" cy="619538"/>
          </a:xfrm>
          <a:prstGeom prst="rect">
            <a:avLst/>
          </a:prstGeom>
        </p:spPr>
      </p:pic>
    </p:spTree>
    <p:extLst>
      <p:ext uri="{BB962C8B-B14F-4D97-AF65-F5344CB8AC3E}">
        <p14:creationId xmlns:p14="http://schemas.microsoft.com/office/powerpoint/2010/main" val="357025157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914400"/>
            <a:ext cx="7924800" cy="5029200"/>
          </a:xfrm>
        </p:spPr>
        <p:txBody>
          <a:bodyPr>
            <a:normAutofit/>
          </a:bodyPr>
          <a:lstStyle/>
          <a:p>
            <a:pPr>
              <a:buNone/>
            </a:pPr>
            <a:r>
              <a:rPr lang="en-US" sz="1800" dirty="0"/>
              <a:t>      </a:t>
            </a:r>
          </a:p>
          <a:p>
            <a:pPr>
              <a:buNone/>
            </a:pPr>
            <a:endParaRPr lang="en-US" sz="1800" dirty="0"/>
          </a:p>
          <a:p>
            <a:pPr marL="0" indent="0" algn="just">
              <a:buNone/>
            </a:pPr>
            <a:r>
              <a:rPr lang="en-US" sz="2400" b="1" dirty="0">
                <a:latin typeface="Times New Roman" panose="02020603050405020304" pitchFamily="18" charset="0"/>
                <a:cs typeface="Times New Roman" panose="02020603050405020304" pitchFamily="18" charset="0"/>
              </a:rPr>
              <a:t>Wheel of Fortune</a:t>
            </a:r>
          </a:p>
          <a:p>
            <a:pPr marL="0" indent="0" algn="just">
              <a:buNone/>
            </a:pP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Wheel of Fortune is an entertaining element that gives visitors a chance to receive a small gift, and the brand – collect the customer data (name, email address, sometimes phone number) and encouraging the first purchase at the same time.</a:t>
            </a:r>
          </a:p>
          <a:p>
            <a:pPr>
              <a:buNone/>
            </a:pPr>
            <a:endParaRPr lang="en-US" sz="3600" dirty="0"/>
          </a:p>
        </p:txBody>
      </p:sp>
      <p:sp>
        <p:nvSpPr>
          <p:cNvPr id="4" name="Date Placeholder 3"/>
          <p:cNvSpPr>
            <a:spLocks noGrp="1"/>
          </p:cNvSpPr>
          <p:nvPr>
            <p:ph type="dt" sz="half" idx="10"/>
          </p:nvPr>
        </p:nvSpPr>
        <p:spPr/>
        <p:txBody>
          <a:bodyPr/>
          <a:lstStyle/>
          <a:p>
            <a:fld id="{7125FA4B-8B52-469D-B401-4BAE1C3CEFEA}"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79</a:t>
            </a:fld>
            <a:endParaRPr lang="en-US"/>
          </a:p>
        </p:txBody>
      </p:sp>
      <p:sp>
        <p:nvSpPr>
          <p:cNvPr id="7" name="Title 1"/>
          <p:cNvSpPr txBox="1">
            <a:spLocks/>
          </p:cNvSpPr>
          <p:nvPr/>
        </p:nvSpPr>
        <p:spPr>
          <a:xfrm>
            <a:off x="1524000" y="55098"/>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t>On-Site Gamification Examples </a:t>
            </a:r>
            <a:r>
              <a:rPr kumimoji="0" lang="en-US" sz="2400" i="0" strike="noStrike" kern="1200" cap="none" spc="0" normalizeH="0" noProof="0" dirty="0">
                <a:ln>
                  <a:noFill/>
                </a:ln>
                <a:solidFill>
                  <a:schemeClr val="dk1"/>
                </a:solidFill>
                <a:effectLst/>
                <a:uLnTx/>
                <a:uFillTx/>
              </a:rPr>
              <a:t>(CO3)</a:t>
            </a:r>
            <a:endParaRPr kumimoji="0" lang="en-US" sz="2400" i="0" strike="noStrike" kern="1200" cap="none" spc="0" normalizeH="0" baseline="0" noProof="0" dirty="0">
              <a:ln>
                <a:noFill/>
              </a:ln>
              <a:solidFill>
                <a:schemeClr val="dk1"/>
              </a:solidFill>
              <a:effectLst/>
              <a:uLnTx/>
              <a:uFillTx/>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08" y="104793"/>
            <a:ext cx="1362984" cy="619538"/>
          </a:xfrm>
          <a:prstGeom prst="rect">
            <a:avLst/>
          </a:prstGeom>
        </p:spPr>
      </p:pic>
    </p:spTree>
    <p:extLst>
      <p:ext uri="{BB962C8B-B14F-4D97-AF65-F5344CB8AC3E}">
        <p14:creationId xmlns:p14="http://schemas.microsoft.com/office/powerpoint/2010/main" val="2713397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A312C3A-810E-425A-A3C3-2E087532DED1}" type="datetime1">
              <a:rPr lang="en-US" smtClean="0"/>
              <a:t>3/6/2025</a:t>
            </a:fld>
            <a:endParaRPr lang="en-US"/>
          </a:p>
        </p:txBody>
      </p:sp>
      <p:sp>
        <p:nvSpPr>
          <p:cNvPr id="5" name="Footer Placeholder 4"/>
          <p:cNvSpPr>
            <a:spLocks noGrp="1"/>
          </p:cNvSpPr>
          <p:nvPr>
            <p:ph type="ftr" sz="quarter" idx="11"/>
          </p:nvPr>
        </p:nvSpPr>
        <p:spPr>
          <a:xfrm>
            <a:off x="2819400" y="6248400"/>
            <a:ext cx="47244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a:t>
            </a:fld>
            <a:endParaRPr lang="en-US"/>
          </a:p>
        </p:txBody>
      </p:sp>
      <p:sp>
        <p:nvSpPr>
          <p:cNvPr id="7" name="Title 1"/>
          <p:cNvSpPr txBox="1">
            <a:spLocks/>
          </p:cNvSpPr>
          <p:nvPr/>
        </p:nvSpPr>
        <p:spPr>
          <a:xfrm>
            <a:off x="1752600" y="46879"/>
            <a:ext cx="73914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noProof="0" dirty="0"/>
              <a:t>Syllabus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15" name="Rectangle 2"/>
          <p:cNvSpPr>
            <a:spLocks noChangeArrowheads="1"/>
          </p:cNvSpPr>
          <p:nvPr/>
        </p:nvSpPr>
        <p:spPr bwMode="auto">
          <a:xfrm>
            <a:off x="1176338" y="340677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a:ln>
                  <a:noFill/>
                </a:ln>
                <a:solidFill>
                  <a:schemeClr val="tx1"/>
                </a:solidFill>
                <a:effectLst/>
                <a:latin typeface="Arial" pitchFamily="34" charset="0"/>
                <a:ea typeface="Times New Roman" pitchFamily="18" charset="0"/>
                <a:cs typeface="Arial" pitchFamily="34" charset="0"/>
              </a:rPr>
              <a:t/>
            </a:r>
            <a:br>
              <a:rPr kumimoji="0" lang="en-US" sz="1200" b="0" i="0" u="none" strike="noStrike" cap="none" normalizeH="0" baseline="0">
                <a:ln>
                  <a:noFill/>
                </a:ln>
                <a:solidFill>
                  <a:schemeClr val="tx1"/>
                </a:solidFill>
                <a:effectLst/>
                <a:latin typeface="Arial" pitchFamily="34" charset="0"/>
                <a:ea typeface="Times New Roman" pitchFamily="18" charset="0"/>
                <a:cs typeface="Arial" pitchFamily="34" charset="0"/>
              </a:rPr>
            </a:br>
            <a:endParaRPr kumimoji="0" lang="en-US" sz="1800" b="0" i="0" u="none" strike="noStrike" cap="none" normalizeH="0" baseline="0">
              <a:ln>
                <a:noFill/>
              </a:ln>
              <a:solidFill>
                <a:schemeClr val="tx1"/>
              </a:solidFill>
              <a:effectLst/>
              <a:latin typeface="Arial" pitchFamily="34" charset="0"/>
              <a:cs typeface="Arial" pitchFamily="34" charset="0"/>
            </a:endParaRPr>
          </a:p>
        </p:txBody>
      </p:sp>
      <p:graphicFrame>
        <p:nvGraphicFramePr>
          <p:cNvPr id="10" name="Table 9">
            <a:extLst>
              <a:ext uri="{FF2B5EF4-FFF2-40B4-BE49-F238E27FC236}">
                <a16:creationId xmlns:a16="http://schemas.microsoft.com/office/drawing/2014/main" xmlns="" id="{E0FD9BFD-151D-9CE9-9686-1F08CDF951E4}"/>
              </a:ext>
            </a:extLst>
          </p:cNvPr>
          <p:cNvGraphicFramePr>
            <a:graphicFrameLocks noGrp="1"/>
          </p:cNvGraphicFramePr>
          <p:nvPr>
            <p:extLst>
              <p:ext uri="{D42A27DB-BD31-4B8C-83A1-F6EECF244321}">
                <p14:modId xmlns:p14="http://schemas.microsoft.com/office/powerpoint/2010/main" val="4254238404"/>
              </p:ext>
            </p:extLst>
          </p:nvPr>
        </p:nvGraphicFramePr>
        <p:xfrm>
          <a:off x="685800" y="1600201"/>
          <a:ext cx="7696200" cy="2794925"/>
        </p:xfrm>
        <a:graphic>
          <a:graphicData uri="http://schemas.openxmlformats.org/drawingml/2006/table">
            <a:tbl>
              <a:tblPr firstRow="1" firstCol="1" bandRow="1">
                <a:tableStyleId>{5C22544A-7EE6-4342-B048-85BDC9FD1C3A}</a:tableStyleId>
              </a:tblPr>
              <a:tblGrid>
                <a:gridCol w="1758858">
                  <a:extLst>
                    <a:ext uri="{9D8B030D-6E8A-4147-A177-3AD203B41FA5}">
                      <a16:colId xmlns:a16="http://schemas.microsoft.com/office/drawing/2014/main" xmlns="" val="855970151"/>
                    </a:ext>
                  </a:extLst>
                </a:gridCol>
                <a:gridCol w="3104494">
                  <a:extLst>
                    <a:ext uri="{9D8B030D-6E8A-4147-A177-3AD203B41FA5}">
                      <a16:colId xmlns:a16="http://schemas.microsoft.com/office/drawing/2014/main" xmlns="" val="1155053328"/>
                    </a:ext>
                  </a:extLst>
                </a:gridCol>
                <a:gridCol w="158645">
                  <a:extLst>
                    <a:ext uri="{9D8B030D-6E8A-4147-A177-3AD203B41FA5}">
                      <a16:colId xmlns:a16="http://schemas.microsoft.com/office/drawing/2014/main" xmlns="" val="4216174960"/>
                    </a:ext>
                  </a:extLst>
                </a:gridCol>
                <a:gridCol w="2674203">
                  <a:extLst>
                    <a:ext uri="{9D8B030D-6E8A-4147-A177-3AD203B41FA5}">
                      <a16:colId xmlns:a16="http://schemas.microsoft.com/office/drawing/2014/main" xmlns="" val="1742050796"/>
                    </a:ext>
                  </a:extLst>
                </a:gridCol>
              </a:tblGrid>
              <a:tr h="339241">
                <a:tc>
                  <a:txBody>
                    <a:bodyPr/>
                    <a:lstStyle/>
                    <a:p>
                      <a:pPr marL="0" marR="0">
                        <a:lnSpc>
                          <a:spcPct val="115000"/>
                        </a:lnSpc>
                        <a:spcBef>
                          <a:spcPts val="0"/>
                        </a:spcBef>
                        <a:spcAft>
                          <a:spcPts val="0"/>
                        </a:spcAft>
                        <a:tabLst>
                          <a:tab pos="1533525" algn="l"/>
                        </a:tabLst>
                      </a:pPr>
                      <a:r>
                        <a:rPr lang="en-US" sz="1800" dirty="0">
                          <a:effectLst/>
                        </a:rPr>
                        <a:t>UNIT-IV</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15000"/>
                        </a:lnSpc>
                        <a:spcBef>
                          <a:spcPts val="0"/>
                        </a:spcBef>
                        <a:spcAft>
                          <a:spcPts val="0"/>
                        </a:spcAft>
                      </a:pPr>
                      <a:r>
                        <a:rPr lang="en-US" sz="1600">
                          <a:effectLst/>
                        </a:rPr>
                        <a:t>Designing Organization for Digital Success</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a:txBody>
                    <a:bodyPr/>
                    <a:lstStyle/>
                    <a:p>
                      <a:pPr marL="0" marR="0" algn="ctr">
                        <a:lnSpc>
                          <a:spcPct val="115000"/>
                        </a:lnSpc>
                        <a:spcBef>
                          <a:spcPts val="0"/>
                        </a:spcBef>
                        <a:spcAft>
                          <a:spcPts val="0"/>
                        </a:spcAft>
                        <a:tabLst>
                          <a:tab pos="1533525" algn="l"/>
                        </a:tabLst>
                      </a:pPr>
                      <a:r>
                        <a:rPr lang="en-US" sz="1600">
                          <a:effectLst/>
                        </a:rPr>
                        <a:t> Hours-8</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extLst>
                  <a:ext uri="{0D108BD9-81ED-4DB2-BD59-A6C34878D82A}">
                    <a16:rowId xmlns:a16="http://schemas.microsoft.com/office/drawing/2014/main" xmlns="" val="320213805"/>
                  </a:ext>
                </a:extLst>
              </a:tr>
              <a:tr h="742633">
                <a:tc gridSpan="4">
                  <a:txBody>
                    <a:bodyPr/>
                    <a:lstStyle/>
                    <a:p>
                      <a:pPr marL="0" marR="228600" algn="just">
                        <a:lnSpc>
                          <a:spcPct val="115000"/>
                        </a:lnSpc>
                        <a:spcBef>
                          <a:spcPts val="205"/>
                        </a:spcBef>
                        <a:spcAft>
                          <a:spcPts val="0"/>
                        </a:spcAft>
                      </a:pPr>
                      <a:r>
                        <a:rPr lang="en-US" sz="1600" dirty="0">
                          <a:effectLst/>
                        </a:rPr>
                        <a:t>Digital transformation, digital leadership principles, online P.R. and reputation management. ROI of digital strategies, how digital marketing is adding value to business, and evaluating cost effectiveness of digital strategies</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495590612"/>
                  </a:ext>
                </a:extLst>
              </a:tr>
              <a:tr h="346852">
                <a:tc>
                  <a:txBody>
                    <a:bodyPr/>
                    <a:lstStyle/>
                    <a:p>
                      <a:pPr marL="0" marR="0">
                        <a:lnSpc>
                          <a:spcPct val="115000"/>
                        </a:lnSpc>
                        <a:spcBef>
                          <a:spcPts val="0"/>
                        </a:spcBef>
                        <a:spcAft>
                          <a:spcPts val="0"/>
                        </a:spcAft>
                        <a:tabLst>
                          <a:tab pos="1533525" algn="l"/>
                        </a:tabLst>
                      </a:pPr>
                      <a:r>
                        <a:rPr lang="en-US" sz="1600">
                          <a:effectLst/>
                        </a:rPr>
                        <a:t>UNIT-V</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a:txBody>
                    <a:bodyPr/>
                    <a:lstStyle/>
                    <a:p>
                      <a:pPr marL="0" marR="0">
                        <a:lnSpc>
                          <a:spcPct val="115000"/>
                        </a:lnSpc>
                        <a:spcBef>
                          <a:spcPts val="0"/>
                        </a:spcBef>
                        <a:spcAft>
                          <a:spcPts val="0"/>
                        </a:spcAft>
                        <a:tabLst>
                          <a:tab pos="1533525" algn="l"/>
                        </a:tabLst>
                      </a:pPr>
                      <a:r>
                        <a:rPr lang="en-US" sz="1600">
                          <a:effectLst/>
                        </a:rPr>
                        <a:t>Digital Innovation and Trends</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a:txBody>
                    <a:bodyPr/>
                    <a:lstStyle/>
                    <a:p>
                      <a:pPr marL="0" marR="0">
                        <a:lnSpc>
                          <a:spcPct val="115000"/>
                        </a:lnSpc>
                        <a:spcBef>
                          <a:spcPts val="0"/>
                        </a:spcBef>
                        <a:spcAft>
                          <a:spcPts val="0"/>
                        </a:spcAft>
                        <a:tabLst>
                          <a:tab pos="1533525" algn="l"/>
                        </a:tabLst>
                      </a:pPr>
                      <a:r>
                        <a:rPr lang="en-US" sz="1600">
                          <a:effectLst/>
                        </a:rPr>
                        <a:t>                        Hours-8</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3440773562"/>
                  </a:ext>
                </a:extLst>
              </a:tr>
              <a:tr h="1045993">
                <a:tc gridSpan="4">
                  <a:txBody>
                    <a:bodyPr/>
                    <a:lstStyle/>
                    <a:p>
                      <a:pPr marL="0" marR="0" algn="just">
                        <a:lnSpc>
                          <a:spcPct val="115000"/>
                        </a:lnSpc>
                        <a:spcBef>
                          <a:spcPts val="0"/>
                        </a:spcBef>
                        <a:spcAft>
                          <a:spcPts val="1000"/>
                        </a:spcAft>
                      </a:pPr>
                      <a:r>
                        <a:rPr lang="en-US" sz="1600" dirty="0">
                          <a:effectLst/>
                        </a:rPr>
                        <a:t>The contemporary digital revolution, digital transformation framework; security and privatization issues with digital marketing Understanding trends in digital marketing – Indian and global context, online communities and co-creation.</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858629377"/>
                  </a:ext>
                </a:extLst>
              </a:tr>
            </a:tbl>
          </a:graphicData>
        </a:graphic>
      </p:graphicFrame>
      <p:pic>
        <p:nvPicPr>
          <p:cNvPr id="11" name="Picture 10"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69" y="65681"/>
            <a:ext cx="1599844" cy="685800"/>
          </a:xfrm>
          <a:prstGeom prst="rect">
            <a:avLst/>
          </a:prstGeom>
        </p:spPr>
      </p:pic>
    </p:spTree>
    <p:extLst>
      <p:ext uri="{BB962C8B-B14F-4D97-AF65-F5344CB8AC3E}">
        <p14:creationId xmlns:p14="http://schemas.microsoft.com/office/powerpoint/2010/main" val="374342610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4ABD7C7-ABF6-4125-B74D-45269AEAF26B}"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80</a:t>
            </a:fld>
            <a:endParaRPr lang="en-US"/>
          </a:p>
        </p:txBody>
      </p:sp>
      <p:sp>
        <p:nvSpPr>
          <p:cNvPr id="7" name="Title 1"/>
          <p:cNvSpPr txBox="1">
            <a:spLocks/>
          </p:cNvSpPr>
          <p:nvPr/>
        </p:nvSpPr>
        <p:spPr>
          <a:xfrm>
            <a:off x="1600200" y="0"/>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endParaRPr lang="en-US" sz="2400" b="1" dirty="0"/>
          </a:p>
          <a:p>
            <a:r>
              <a:rPr lang="en-US" sz="2400" dirty="0">
                <a:latin typeface="Times New Roman" panose="02020603050405020304" pitchFamily="18" charset="0"/>
                <a:cs typeface="Times New Roman" panose="02020603050405020304" pitchFamily="18" charset="0"/>
              </a:rPr>
              <a:t>            On-Site Gamification Examples </a:t>
            </a:r>
            <a:r>
              <a:rPr kumimoji="0" lang="en-US" sz="240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(CO3)</a:t>
            </a:r>
            <a:endParaRPr kumimoji="0" lang="en-US" sz="240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a:stretch>
            <a:fillRect/>
          </a:stretch>
        </p:blipFill>
        <p:spPr>
          <a:xfrm>
            <a:off x="1752600" y="863396"/>
            <a:ext cx="5656878" cy="5332043"/>
          </a:xfrm>
          <a:prstGeom prst="rect">
            <a:avLst/>
          </a:prstGeom>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6261"/>
            <a:ext cx="1362984" cy="619538"/>
          </a:xfrm>
          <a:prstGeom prst="rect">
            <a:avLst/>
          </a:prstGeom>
        </p:spPr>
      </p:pic>
    </p:spTree>
    <p:extLst>
      <p:ext uri="{BB962C8B-B14F-4D97-AF65-F5344CB8AC3E}">
        <p14:creationId xmlns:p14="http://schemas.microsoft.com/office/powerpoint/2010/main" val="281142387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25DC5FD-B01D-4D50-AC71-EE75A420FAD5}"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81</a:t>
            </a:fld>
            <a:endParaRPr lang="en-US"/>
          </a:p>
        </p:txBody>
      </p:sp>
      <p:sp>
        <p:nvSpPr>
          <p:cNvPr id="7" name="Title 1"/>
          <p:cNvSpPr txBox="1">
            <a:spLocks/>
          </p:cNvSpPr>
          <p:nvPr/>
        </p:nvSpPr>
        <p:spPr>
          <a:xfrm>
            <a:off x="1524000" y="22987"/>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latin typeface="Times New Roman" panose="02020603050405020304" pitchFamily="18" charset="0"/>
                <a:cs typeface="Times New Roman" panose="02020603050405020304" pitchFamily="18" charset="0"/>
              </a:rPr>
              <a:t>On-Site Gamification Examples </a:t>
            </a:r>
            <a:r>
              <a:rPr kumimoji="0" lang="en-US" sz="240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(CO3)</a:t>
            </a:r>
            <a:endParaRPr kumimoji="0" lang="en-US" sz="240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sp>
        <p:nvSpPr>
          <p:cNvPr id="10" name="Rectangle 9"/>
          <p:cNvSpPr/>
          <p:nvPr/>
        </p:nvSpPr>
        <p:spPr>
          <a:xfrm>
            <a:off x="457200" y="1002266"/>
            <a:ext cx="8229600" cy="1384995"/>
          </a:xfrm>
          <a:prstGeom prst="rect">
            <a:avLst/>
          </a:prstGeom>
        </p:spPr>
        <p:txBody>
          <a:bodyPr wrap="square">
            <a:spAutoFit/>
          </a:bodyPr>
          <a:lstStyle/>
          <a:p>
            <a:r>
              <a:rPr lang="en-US" sz="2400" dirty="0">
                <a:solidFill>
                  <a:srgbClr val="1B1B1B"/>
                </a:solidFill>
                <a:latin typeface="Times New Roman" panose="02020603050405020304" pitchFamily="18" charset="0"/>
                <a:cs typeface="Times New Roman" panose="02020603050405020304" pitchFamily="18" charset="0"/>
              </a:rPr>
              <a:t>A quiz is another gamification element that helps get contacts and get more information on customer’s preferences</a:t>
            </a:r>
            <a:r>
              <a:rPr lang="en-US" sz="2000" dirty="0">
                <a:solidFill>
                  <a:srgbClr val="1B1B1B"/>
                </a:solidFill>
                <a:latin typeface="Times New Roman" panose="02020603050405020304" pitchFamily="18" charset="0"/>
                <a:cs typeface="Times New Roman" panose="02020603050405020304" pitchFamily="18" charset="0"/>
              </a:rPr>
              <a:t>.</a:t>
            </a:r>
          </a:p>
          <a:p>
            <a:endParaRPr lang="en-US" b="0" i="0" dirty="0">
              <a:solidFill>
                <a:srgbClr val="1B1B1B"/>
              </a:solidFill>
              <a:effectLst/>
              <a:latin typeface="PTSerif"/>
            </a:endParaRPr>
          </a:p>
          <a:p>
            <a:endParaRPr lang="en-US" b="0" i="0" dirty="0">
              <a:solidFill>
                <a:srgbClr val="1B1B1B"/>
              </a:solidFill>
              <a:effectLst/>
              <a:latin typeface="PTSerif"/>
            </a:endParaRPr>
          </a:p>
        </p:txBody>
      </p:sp>
      <p:pic>
        <p:nvPicPr>
          <p:cNvPr id="11" name="Picture 10"/>
          <p:cNvPicPr>
            <a:picLocks noChangeAspect="1"/>
          </p:cNvPicPr>
          <p:nvPr/>
        </p:nvPicPr>
        <p:blipFill>
          <a:blip r:embed="rId3"/>
          <a:stretch>
            <a:fillRect/>
          </a:stretch>
        </p:blipFill>
        <p:spPr>
          <a:xfrm>
            <a:off x="1181528" y="2122174"/>
            <a:ext cx="6357991" cy="3973826"/>
          </a:xfrm>
          <a:prstGeom prst="rect">
            <a:avLst/>
          </a:prstGeom>
        </p:spPr>
      </p:pic>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105812"/>
            <a:ext cx="1362984" cy="619538"/>
          </a:xfrm>
          <a:prstGeom prst="rect">
            <a:avLst/>
          </a:prstGeom>
        </p:spPr>
      </p:pic>
    </p:spTree>
    <p:extLst>
      <p:ext uri="{BB962C8B-B14F-4D97-AF65-F5344CB8AC3E}">
        <p14:creationId xmlns:p14="http://schemas.microsoft.com/office/powerpoint/2010/main" val="239943276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E76070B-AC2C-450E-B877-F4751F03B258}"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82</a:t>
            </a:fld>
            <a:endParaRPr lang="en-US"/>
          </a:p>
        </p:txBody>
      </p:sp>
      <p:sp>
        <p:nvSpPr>
          <p:cNvPr id="7" name="Title 1"/>
          <p:cNvSpPr txBox="1">
            <a:spLocks/>
          </p:cNvSpPr>
          <p:nvPr/>
        </p:nvSpPr>
        <p:spPr>
          <a:xfrm>
            <a:off x="1447800" y="77320"/>
            <a:ext cx="7696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cs typeface="Times New Roman" panose="02020603050405020304" pitchFamily="18" charset="0"/>
              </a:rPr>
              <a:t>On-Site Gamification Examples </a:t>
            </a:r>
            <a:r>
              <a:rPr kumimoji="0" lang="en-US" sz="2400" i="0" u="none" strike="noStrike" kern="1200" cap="none" spc="0" normalizeH="0" noProof="0" dirty="0">
                <a:ln>
                  <a:noFill/>
                </a:ln>
                <a:solidFill>
                  <a:schemeClr val="dk1"/>
                </a:solidFill>
                <a:effectLst/>
                <a:uLnTx/>
                <a:uFillTx/>
                <a:cs typeface="Times New Roman" panose="02020603050405020304" pitchFamily="18" charset="0"/>
              </a:rPr>
              <a:t>(CO3)</a:t>
            </a:r>
            <a:endParaRPr kumimoji="0" lang="en-US" sz="2400" i="0" u="none" strike="noStrike" kern="1200" cap="none" spc="0" normalizeH="0" baseline="0" noProof="0" dirty="0">
              <a:ln>
                <a:noFill/>
              </a:ln>
              <a:solidFill>
                <a:schemeClr val="dk1"/>
              </a:solidFill>
              <a:effectLst/>
              <a:uLnTx/>
              <a:uFillTx/>
              <a:cs typeface="Times New Roman" panose="02020603050405020304" pitchFamily="18" charset="0"/>
            </a:endParaRPr>
          </a:p>
        </p:txBody>
      </p:sp>
      <p:sp>
        <p:nvSpPr>
          <p:cNvPr id="3" name="Rectangle 2"/>
          <p:cNvSpPr/>
          <p:nvPr/>
        </p:nvSpPr>
        <p:spPr>
          <a:xfrm>
            <a:off x="838200" y="1524506"/>
            <a:ext cx="7772400" cy="3785652"/>
          </a:xfrm>
          <a:prstGeom prst="rect">
            <a:avLst/>
          </a:prstGeom>
        </p:spPr>
        <p:txBody>
          <a:bodyPr wrap="square">
            <a:spAutoFit/>
          </a:bodyPr>
          <a:lstStyle/>
          <a:p>
            <a:pPr algn="just"/>
            <a:r>
              <a:rPr lang="en-US" sz="2400" b="1" dirty="0">
                <a:solidFill>
                  <a:srgbClr val="1B1B1B"/>
                </a:solidFill>
                <a:latin typeface="Times New Roman" panose="02020603050405020304" pitchFamily="18" charset="0"/>
                <a:cs typeface="Times New Roman" panose="02020603050405020304" pitchFamily="18" charset="0"/>
              </a:rPr>
              <a:t>Badges</a:t>
            </a:r>
          </a:p>
          <a:p>
            <a:pPr algn="just"/>
            <a:endParaRPr lang="en-US" sz="2400" dirty="0">
              <a:solidFill>
                <a:srgbClr val="1B1B1B"/>
              </a:solidFill>
              <a:latin typeface="Times New Roman" panose="02020603050405020304" pitchFamily="18" charset="0"/>
              <a:cs typeface="Times New Roman" panose="02020603050405020304" pitchFamily="18" charset="0"/>
            </a:endParaRPr>
          </a:p>
          <a:p>
            <a:pPr algn="just"/>
            <a:r>
              <a:rPr lang="en-US" sz="2400" dirty="0">
                <a:solidFill>
                  <a:srgbClr val="1B1B1B"/>
                </a:solidFill>
                <a:latin typeface="Times New Roman" panose="02020603050405020304" pitchFamily="18" charset="0"/>
                <a:cs typeface="Times New Roman" panose="02020603050405020304" pitchFamily="18" charset="0"/>
              </a:rPr>
              <a:t>Badge system is a great way to build </a:t>
            </a:r>
            <a:r>
              <a:rPr lang="en-US" sz="2400" dirty="0">
                <a:latin typeface="Times New Roman" panose="02020603050405020304" pitchFamily="18" charset="0"/>
                <a:cs typeface="Times New Roman" panose="02020603050405020304" pitchFamily="18" charset="0"/>
              </a:rPr>
              <a:t>customer loyalty</a:t>
            </a:r>
            <a:r>
              <a:rPr lang="en-US" sz="2400" dirty="0">
                <a:solidFill>
                  <a:srgbClr val="1B1B1B"/>
                </a:solidFill>
                <a:latin typeface="Times New Roman" panose="02020603050405020304" pitchFamily="18" charset="0"/>
                <a:cs typeface="Times New Roman" panose="02020603050405020304" pitchFamily="18" charset="0"/>
              </a:rPr>
              <a:t>: a badge can be a good reward for using the product within a long period, making it through different stages. </a:t>
            </a:r>
          </a:p>
          <a:p>
            <a:pPr algn="just"/>
            <a:endParaRPr lang="en-US" sz="2400" dirty="0">
              <a:solidFill>
                <a:srgbClr val="1B1B1B"/>
              </a:solidFill>
              <a:latin typeface="Times New Roman" panose="02020603050405020304" pitchFamily="18" charset="0"/>
              <a:cs typeface="Times New Roman" panose="02020603050405020304" pitchFamily="18" charset="0"/>
            </a:endParaRPr>
          </a:p>
          <a:p>
            <a:pPr algn="just"/>
            <a:endParaRPr lang="en-US" sz="2400" dirty="0">
              <a:solidFill>
                <a:srgbClr val="1B1B1B"/>
              </a:solidFill>
              <a:latin typeface="Times New Roman" panose="02020603050405020304" pitchFamily="18" charset="0"/>
              <a:cs typeface="Times New Roman" panose="02020603050405020304" pitchFamily="18" charset="0"/>
            </a:endParaRPr>
          </a:p>
          <a:p>
            <a:pPr algn="just"/>
            <a:r>
              <a:rPr lang="en-US" sz="2400" dirty="0">
                <a:solidFill>
                  <a:srgbClr val="1B1B1B"/>
                </a:solidFill>
                <a:latin typeface="Times New Roman" panose="02020603050405020304" pitchFamily="18" charset="0"/>
                <a:cs typeface="Times New Roman" panose="02020603050405020304" pitchFamily="18" charset="0"/>
              </a:rPr>
              <a:t>It’s always exciting to unlock new levels and collect new trophies, so customers like this way of interaction.</a:t>
            </a:r>
          </a:p>
          <a:p>
            <a:pPr algn="just"/>
            <a:endParaRPr lang="en-US" sz="2400" dirty="0">
              <a:solidFill>
                <a:srgbClr val="1B1B1B"/>
              </a:solidFill>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52400"/>
            <a:ext cx="1362984" cy="619538"/>
          </a:xfrm>
          <a:prstGeom prst="rect">
            <a:avLst/>
          </a:prstGeom>
        </p:spPr>
      </p:pic>
    </p:spTree>
    <p:extLst>
      <p:ext uri="{BB962C8B-B14F-4D97-AF65-F5344CB8AC3E}">
        <p14:creationId xmlns:p14="http://schemas.microsoft.com/office/powerpoint/2010/main" val="325667868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616E699-66BA-46CC-8135-9825A4C4C78D}"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83</a:t>
            </a:fld>
            <a:endParaRPr lang="en-US"/>
          </a:p>
        </p:txBody>
      </p:sp>
      <p:sp>
        <p:nvSpPr>
          <p:cNvPr id="7" name="Title 1"/>
          <p:cNvSpPr txBox="1">
            <a:spLocks/>
          </p:cNvSpPr>
          <p:nvPr/>
        </p:nvSpPr>
        <p:spPr>
          <a:xfrm>
            <a:off x="1524000" y="77320"/>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t>On-Site Gamification Examples </a:t>
            </a:r>
            <a:r>
              <a:rPr kumimoji="0" lang="en-US" sz="2400" i="0" u="none" strike="noStrike" kern="1200" cap="none" spc="0" normalizeH="0" noProof="0" dirty="0">
                <a:ln>
                  <a:noFill/>
                </a:ln>
                <a:solidFill>
                  <a:schemeClr val="dk1"/>
                </a:solidFill>
                <a:effectLst/>
                <a:uLnTx/>
                <a:uFillTx/>
              </a:rPr>
              <a:t>(CO3)</a:t>
            </a:r>
            <a:endParaRPr kumimoji="0" lang="en-US" sz="2400" i="0" u="none" strike="noStrike" kern="1200" cap="none" spc="0" normalizeH="0" baseline="0" noProof="0" dirty="0">
              <a:ln>
                <a:noFill/>
              </a:ln>
              <a:solidFill>
                <a:schemeClr val="dk1"/>
              </a:solidFill>
              <a:effectLst/>
              <a:uLnTx/>
              <a:uFillTx/>
            </a:endParaRPr>
          </a:p>
        </p:txBody>
      </p:sp>
      <p:sp>
        <p:nvSpPr>
          <p:cNvPr id="3" name="Rectangle 2"/>
          <p:cNvSpPr/>
          <p:nvPr/>
        </p:nvSpPr>
        <p:spPr>
          <a:xfrm>
            <a:off x="381000" y="1066800"/>
            <a:ext cx="8229600" cy="5632311"/>
          </a:xfrm>
          <a:prstGeom prst="rect">
            <a:avLst/>
          </a:prstGeom>
        </p:spPr>
        <p:txBody>
          <a:bodyPr wrap="square">
            <a:spAutoFit/>
          </a:bodyPr>
          <a:lstStyle/>
          <a:p>
            <a:pPr algn="just"/>
            <a:r>
              <a:rPr lang="en-US" sz="2400" b="1" dirty="0">
                <a:latin typeface="Times New Roman" panose="02020603050405020304" pitchFamily="18" charset="0"/>
                <a:cs typeface="Times New Roman" panose="02020603050405020304" pitchFamily="18" charset="0"/>
              </a:rPr>
              <a:t>Goibibo – Gamification for Travel</a:t>
            </a:r>
          </a:p>
          <a:p>
            <a:pPr algn="just"/>
            <a:endParaRPr lang="en-US" sz="2400" b="1"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Goibibo had gamified their app to capitalize on the current trend: Indian Premier League.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The app introduced </a:t>
            </a:r>
            <a:r>
              <a:rPr lang="en-US" sz="2400" dirty="0" err="1">
                <a:latin typeface="Times New Roman" panose="02020603050405020304" pitchFamily="18" charset="0"/>
                <a:cs typeface="Times New Roman" panose="02020603050405020304" pitchFamily="18" charset="0"/>
              </a:rPr>
              <a:t>goCashFest</a:t>
            </a:r>
            <a:r>
              <a:rPr lang="en-US" sz="2400" dirty="0">
                <a:latin typeface="Times New Roman" panose="02020603050405020304" pitchFamily="18" charset="0"/>
                <a:cs typeface="Times New Roman" panose="02020603050405020304" pitchFamily="18" charset="0"/>
              </a:rPr>
              <a:t>, where users can earn </a:t>
            </a:r>
            <a:r>
              <a:rPr lang="en-US" sz="2400" dirty="0" err="1">
                <a:latin typeface="Times New Roman" panose="02020603050405020304" pitchFamily="18" charset="0"/>
                <a:cs typeface="Times New Roman" panose="02020603050405020304" pitchFamily="18" charset="0"/>
              </a:rPr>
              <a:t>GoCash</a:t>
            </a:r>
            <a:r>
              <a:rPr lang="en-US" sz="2400" dirty="0">
                <a:latin typeface="Times New Roman" panose="02020603050405020304" pitchFamily="18" charset="0"/>
                <a:cs typeface="Times New Roman" panose="02020603050405020304" pitchFamily="18" charset="0"/>
              </a:rPr>
              <a:t> when time the Mumbai Indians play.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By using the app while the team plays, users win </a:t>
            </a:r>
            <a:r>
              <a:rPr lang="en-US" sz="2400" dirty="0" err="1">
                <a:latin typeface="Times New Roman" panose="02020603050405020304" pitchFamily="18" charset="0"/>
                <a:cs typeface="Times New Roman" panose="02020603050405020304" pitchFamily="18" charset="0"/>
              </a:rPr>
              <a:t>GoCash</a:t>
            </a:r>
            <a:r>
              <a:rPr lang="en-US" sz="2400" dirty="0">
                <a:latin typeface="Times New Roman" panose="02020603050405020304" pitchFamily="18" charset="0"/>
                <a:cs typeface="Times New Roman" panose="02020603050405020304" pitchFamily="18" charset="0"/>
              </a:rPr>
              <a:t> for each 4s, 6s, 50, 100, wickets and wins during the match.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This </a:t>
            </a:r>
            <a:r>
              <a:rPr lang="en-US" sz="2400" dirty="0" err="1">
                <a:latin typeface="Times New Roman" panose="02020603050405020304" pitchFamily="18" charset="0"/>
                <a:cs typeface="Times New Roman" panose="02020603050405020304" pitchFamily="18" charset="0"/>
              </a:rPr>
              <a:t>goCash</a:t>
            </a:r>
            <a:r>
              <a:rPr lang="en-US" sz="2400" dirty="0">
                <a:latin typeface="Times New Roman" panose="02020603050405020304" pitchFamily="18" charset="0"/>
                <a:cs typeface="Times New Roman" panose="02020603050405020304" pitchFamily="18" charset="0"/>
              </a:rPr>
              <a:t> is valid until the next Mumbai Indians match and can be used to make bookings on Goibibo.</a:t>
            </a:r>
          </a:p>
          <a:p>
            <a:pPr algn="just"/>
            <a:endParaRPr lang="en-US" sz="2400" dirty="0">
              <a:latin typeface="Times New Roman" panose="02020603050405020304" pitchFamily="18" charset="0"/>
              <a:cs typeface="Times New Roman" panose="02020603050405020304" pitchFamily="18" charset="0"/>
            </a:endParaRPr>
          </a:p>
          <a:p>
            <a:endParaRPr lang="en-US" sz="2400" dirty="0"/>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7016"/>
            <a:ext cx="1362984" cy="619538"/>
          </a:xfrm>
          <a:prstGeom prst="rect">
            <a:avLst/>
          </a:prstGeom>
        </p:spPr>
      </p:pic>
    </p:spTree>
    <p:extLst>
      <p:ext uri="{BB962C8B-B14F-4D97-AF65-F5344CB8AC3E}">
        <p14:creationId xmlns:p14="http://schemas.microsoft.com/office/powerpoint/2010/main" val="419508878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1FC0977-9862-4CE5-B275-6329D6EE5737}"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84</a:t>
            </a:fld>
            <a:endParaRPr lang="en-US"/>
          </a:p>
        </p:txBody>
      </p:sp>
      <p:sp>
        <p:nvSpPr>
          <p:cNvPr id="7" name="Title 1"/>
          <p:cNvSpPr txBox="1">
            <a:spLocks/>
          </p:cNvSpPr>
          <p:nvPr/>
        </p:nvSpPr>
        <p:spPr>
          <a:xfrm>
            <a:off x="1583635" y="127016"/>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t>On-Site Gamification Examples </a:t>
            </a:r>
            <a:r>
              <a:rPr kumimoji="0" lang="en-US" sz="2400" i="0" u="none" strike="noStrike" kern="1200" cap="none" spc="0" normalizeH="0" noProof="0" dirty="0">
                <a:ln>
                  <a:noFill/>
                </a:ln>
                <a:solidFill>
                  <a:schemeClr val="dk1"/>
                </a:solidFill>
                <a:effectLst/>
                <a:uLnTx/>
                <a:uFillTx/>
              </a:rPr>
              <a:t>(CO3)</a:t>
            </a:r>
            <a:endParaRPr kumimoji="0" lang="en-US" sz="2400" i="0" u="none" strike="noStrike" kern="1200" cap="none" spc="0" normalizeH="0" baseline="0" noProof="0" dirty="0">
              <a:ln>
                <a:noFill/>
              </a:ln>
              <a:solidFill>
                <a:schemeClr val="dk1"/>
              </a:solidFill>
              <a:effectLst/>
              <a:uLnTx/>
              <a:uFillTx/>
            </a:endParaRPr>
          </a:p>
        </p:txBody>
      </p:sp>
      <p:sp>
        <p:nvSpPr>
          <p:cNvPr id="3" name="Rectangle 2"/>
          <p:cNvSpPr/>
          <p:nvPr/>
        </p:nvSpPr>
        <p:spPr>
          <a:xfrm>
            <a:off x="457200" y="1219200"/>
            <a:ext cx="8229600" cy="4739759"/>
          </a:xfrm>
          <a:prstGeom prst="rect">
            <a:avLst/>
          </a:prstGeom>
        </p:spPr>
        <p:txBody>
          <a:bodyPr wrap="square">
            <a:spAutoFit/>
          </a:bodyPr>
          <a:lstStyle/>
          <a:p>
            <a:pPr algn="just"/>
            <a:endParaRPr lang="en-US" sz="2000" dirty="0">
              <a:latin typeface="Times New Roman" panose="02020603050405020304" pitchFamily="18" charset="0"/>
              <a:cs typeface="Times New Roman" panose="02020603050405020304" pitchFamily="18" charset="0"/>
            </a:endParaRPr>
          </a:p>
          <a:p>
            <a:pPr algn="just"/>
            <a:r>
              <a:rPr lang="en-US" sz="2400" b="1" dirty="0">
                <a:latin typeface="Times New Roman" panose="02020603050405020304" pitchFamily="18" charset="0"/>
                <a:cs typeface="Times New Roman" panose="02020603050405020304" pitchFamily="18" charset="0"/>
              </a:rPr>
              <a:t>Byju’s – Gamification for Education</a:t>
            </a:r>
          </a:p>
          <a:p>
            <a:pPr algn="just"/>
            <a:endParaRPr lang="en-US" sz="2400" b="1"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Byju’s uses gamification by allowing students to play games, earn reward points, and challenge each other through different quizzes and competitions.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Competing with each other motivates students to work for better results.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This sort of gamification results in a win-win situation for the app as well as its users.</a:t>
            </a:r>
          </a:p>
          <a:p>
            <a:pPr algn="just"/>
            <a:endParaRPr lang="en-US" dirty="0"/>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7016"/>
            <a:ext cx="1362984" cy="619538"/>
          </a:xfrm>
          <a:prstGeom prst="rect">
            <a:avLst/>
          </a:prstGeom>
        </p:spPr>
      </p:pic>
    </p:spTree>
    <p:extLst>
      <p:ext uri="{BB962C8B-B14F-4D97-AF65-F5344CB8AC3E}">
        <p14:creationId xmlns:p14="http://schemas.microsoft.com/office/powerpoint/2010/main" val="212457162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8995C8E-85BA-4C91-997C-DCC1FBD14EA9}"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85</a:t>
            </a:fld>
            <a:endParaRPr lang="en-US"/>
          </a:p>
        </p:txBody>
      </p:sp>
      <p:sp>
        <p:nvSpPr>
          <p:cNvPr id="7" name="Title 1"/>
          <p:cNvSpPr txBox="1">
            <a:spLocks/>
          </p:cNvSpPr>
          <p:nvPr/>
        </p:nvSpPr>
        <p:spPr>
          <a:xfrm>
            <a:off x="1676400" y="62174"/>
            <a:ext cx="74676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t>On-Site Gamification Examples </a:t>
            </a:r>
            <a:r>
              <a:rPr kumimoji="0" lang="en-US" sz="2400" i="0" u="none" strike="noStrike" kern="1200" cap="none" spc="0" normalizeH="0" noProof="0" dirty="0">
                <a:ln>
                  <a:noFill/>
                </a:ln>
                <a:solidFill>
                  <a:schemeClr val="dk1"/>
                </a:solidFill>
                <a:effectLst/>
                <a:uLnTx/>
                <a:uFillTx/>
              </a:rPr>
              <a:t>(CO3)</a:t>
            </a:r>
            <a:endParaRPr kumimoji="0" lang="en-US" sz="2400" i="0" u="none" strike="noStrike" kern="1200" cap="none" spc="0" normalizeH="0" baseline="0" noProof="0" dirty="0">
              <a:ln>
                <a:noFill/>
              </a:ln>
              <a:solidFill>
                <a:schemeClr val="dk1"/>
              </a:solidFill>
              <a:effectLst/>
              <a:uLnTx/>
              <a:uFillTx/>
            </a:endParaRPr>
          </a:p>
        </p:txBody>
      </p:sp>
      <p:pic>
        <p:nvPicPr>
          <p:cNvPr id="2" name="Picture 1"/>
          <p:cNvPicPr>
            <a:picLocks noChangeAspect="1"/>
          </p:cNvPicPr>
          <p:nvPr/>
        </p:nvPicPr>
        <p:blipFill>
          <a:blip r:embed="rId2"/>
          <a:stretch>
            <a:fillRect/>
          </a:stretch>
        </p:blipFill>
        <p:spPr>
          <a:xfrm>
            <a:off x="133093" y="764539"/>
            <a:ext cx="8553708" cy="5574030"/>
          </a:xfrm>
          <a:prstGeom prst="rect">
            <a:avLst/>
          </a:prstGeom>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130" y="161566"/>
            <a:ext cx="1362984" cy="619538"/>
          </a:xfrm>
          <a:prstGeom prst="rect">
            <a:avLst/>
          </a:prstGeom>
        </p:spPr>
      </p:pic>
    </p:spTree>
    <p:extLst>
      <p:ext uri="{BB962C8B-B14F-4D97-AF65-F5344CB8AC3E}">
        <p14:creationId xmlns:p14="http://schemas.microsoft.com/office/powerpoint/2010/main" val="148141183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C08AE97-D435-4E89-BD92-882BAD51FF29}"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86</a:t>
            </a:fld>
            <a:endParaRPr lang="en-US"/>
          </a:p>
        </p:txBody>
      </p:sp>
      <p:sp>
        <p:nvSpPr>
          <p:cNvPr id="7" name="Title 1"/>
          <p:cNvSpPr txBox="1">
            <a:spLocks/>
          </p:cNvSpPr>
          <p:nvPr/>
        </p:nvSpPr>
        <p:spPr>
          <a:xfrm>
            <a:off x="1524000" y="127016"/>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endParaRPr lang="en-US" sz="2400" b="1" dirty="0"/>
          </a:p>
          <a:p>
            <a:pPr algn="ctr"/>
            <a:r>
              <a:rPr lang="en-US" sz="3200" dirty="0"/>
              <a:t>On-Site Gamification Examples </a:t>
            </a:r>
            <a:r>
              <a:rPr kumimoji="0" lang="en-US" sz="3200" i="0" u="none" strike="noStrike" kern="1200" cap="none" spc="0" normalizeH="0" noProof="0" dirty="0">
                <a:ln>
                  <a:noFill/>
                </a:ln>
                <a:solidFill>
                  <a:schemeClr val="dk1"/>
                </a:solidFill>
                <a:effectLst/>
                <a:uLnTx/>
                <a:uFillTx/>
              </a:rPr>
              <a:t>(CO3)</a:t>
            </a:r>
            <a:endParaRPr kumimoji="0" lang="en-US" sz="3200" i="0" u="none" strike="noStrike" kern="1200" cap="none" spc="0" normalizeH="0" baseline="0" noProof="0" dirty="0">
              <a:ln>
                <a:noFill/>
              </a:ln>
              <a:solidFill>
                <a:schemeClr val="dk1"/>
              </a:solidFill>
              <a:effectLst/>
              <a:uLnTx/>
              <a:uFillTx/>
            </a:endParaRPr>
          </a:p>
          <a:p>
            <a:endParaRPr kumimoji="0" lang="en-US" sz="3200" b="0" i="0" u="none" strike="noStrike" kern="1200" cap="none" spc="0" normalizeH="0" baseline="0" noProof="0" dirty="0">
              <a:ln>
                <a:noFill/>
              </a:ln>
              <a:solidFill>
                <a:schemeClr val="dk1"/>
              </a:solidFill>
              <a:effectLst/>
              <a:uLnTx/>
              <a:uFillTx/>
            </a:endParaRPr>
          </a:p>
        </p:txBody>
      </p:sp>
      <p:sp>
        <p:nvSpPr>
          <p:cNvPr id="3" name="Rectangle 2"/>
          <p:cNvSpPr/>
          <p:nvPr/>
        </p:nvSpPr>
        <p:spPr>
          <a:xfrm>
            <a:off x="457200" y="1447800"/>
            <a:ext cx="8229600" cy="3416320"/>
          </a:xfrm>
          <a:prstGeom prst="rect">
            <a:avLst/>
          </a:prstGeom>
        </p:spPr>
        <p:txBody>
          <a:bodyPr wrap="square">
            <a:spAutoFit/>
          </a:bodyPr>
          <a:lstStyle/>
          <a:p>
            <a:pPr algn="just"/>
            <a:r>
              <a:rPr lang="en-US" sz="2400" b="1" dirty="0">
                <a:latin typeface="Times New Roman" panose="02020603050405020304" pitchFamily="18" charset="0"/>
                <a:cs typeface="Times New Roman" panose="02020603050405020304" pitchFamily="18" charset="0"/>
              </a:rPr>
              <a:t>Starbucks – Gamification for Loyalty Programs</a:t>
            </a:r>
          </a:p>
          <a:p>
            <a:pPr algn="just"/>
            <a:r>
              <a:rPr lang="en-US" sz="2400" dirty="0">
                <a:latin typeface="Times New Roman" panose="02020603050405020304" pitchFamily="18" charset="0"/>
                <a:cs typeface="Times New Roman" panose="02020603050405020304" pitchFamily="18" charset="0"/>
              </a:rPr>
              <a:t>The Starbucks app features a loyalty system that rewards users with stars for each order placed, which can then be redeemed for free food and drinks.</a:t>
            </a:r>
          </a:p>
          <a:p>
            <a:pPr algn="just"/>
            <a:endParaRPr lang="en-US" sz="24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hlinkClick r:id="rId2"/>
              </a:rPr>
              <a:t>https://www.youtube.com/watch?v=gfFgga9XY7k&amp;t=28s</a:t>
            </a:r>
            <a:endParaRPr lang="en-US" sz="2400" dirty="0">
              <a:latin typeface="Times New Roman" panose="02020603050405020304" pitchFamily="18" charset="0"/>
              <a:cs typeface="Times New Roman" panose="02020603050405020304" pitchFamily="18" charset="0"/>
            </a:endParaRPr>
          </a:p>
          <a:p>
            <a:endParaRPr lang="en-US" sz="2400" dirty="0"/>
          </a:p>
          <a:p>
            <a:endParaRPr lang="en-US" sz="2400" dirty="0"/>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26" y="171184"/>
            <a:ext cx="1362984" cy="619538"/>
          </a:xfrm>
          <a:prstGeom prst="rect">
            <a:avLst/>
          </a:prstGeom>
        </p:spPr>
      </p:pic>
    </p:spTree>
    <p:extLst>
      <p:ext uri="{BB962C8B-B14F-4D97-AF65-F5344CB8AC3E}">
        <p14:creationId xmlns:p14="http://schemas.microsoft.com/office/powerpoint/2010/main" val="278126883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B74B291-A849-4648-9A2A-45EFBC6A9515}"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87</a:t>
            </a:fld>
            <a:endParaRPr lang="en-US"/>
          </a:p>
        </p:txBody>
      </p:sp>
      <p:sp>
        <p:nvSpPr>
          <p:cNvPr id="7" name="Title 1"/>
          <p:cNvSpPr txBox="1">
            <a:spLocks/>
          </p:cNvSpPr>
          <p:nvPr/>
        </p:nvSpPr>
        <p:spPr>
          <a:xfrm>
            <a:off x="1424609" y="127015"/>
            <a:ext cx="76962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Marketing Gamification</a:t>
            </a:r>
            <a:r>
              <a:rPr kumimoji="0" lang="en-US" sz="2400" b="0" i="0" u="none" strike="noStrike" kern="1200" cap="none" spc="0" normalizeH="0" noProof="0" dirty="0">
                <a:ln>
                  <a:noFill/>
                </a:ln>
                <a:solidFill>
                  <a:schemeClr val="dk1"/>
                </a:solidFill>
                <a:effectLst/>
                <a:uLnTx/>
                <a:uFillTx/>
                <a:latin typeface="+mn-lt"/>
                <a:ea typeface="+mn-ea"/>
                <a:cs typeface="+mn-cs"/>
              </a:rPr>
              <a:t> and Apps(CO3)</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1026" name="Picture 2" descr="#uxgamedesign from UX&amp;Gamification blog by Anne Vroego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066800"/>
            <a:ext cx="7467600" cy="4953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60146"/>
            <a:ext cx="1362984" cy="619538"/>
          </a:xfrm>
          <a:prstGeom prst="rect">
            <a:avLst/>
          </a:prstGeom>
        </p:spPr>
      </p:pic>
    </p:spTree>
    <p:extLst>
      <p:ext uri="{BB962C8B-B14F-4D97-AF65-F5344CB8AC3E}">
        <p14:creationId xmlns:p14="http://schemas.microsoft.com/office/powerpoint/2010/main" val="118537551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144963"/>
          </a:xfrm>
        </p:spPr>
        <p:txBody>
          <a:bodyPr>
            <a:noAutofit/>
          </a:bodyPr>
          <a:lstStyle/>
          <a:p>
            <a:pPr lvl="0" algn="just"/>
            <a:endParaRPr lang="en-US" sz="2400" dirty="0">
              <a:latin typeface="Times New Roman" panose="02020603050405020304" pitchFamily="18" charset="0"/>
              <a:cs typeface="Times New Roman" panose="02020603050405020304" pitchFamily="18" charset="0"/>
            </a:endParaRPr>
          </a:p>
          <a:p>
            <a:pPr lvl="0" algn="just"/>
            <a:r>
              <a:rPr lang="en-US" sz="2400" dirty="0">
                <a:latin typeface="Times New Roman" panose="02020603050405020304" pitchFamily="18" charset="0"/>
                <a:cs typeface="Times New Roman" panose="02020603050405020304" pitchFamily="18" charset="0"/>
              </a:rPr>
              <a:t>Games allow companies to attract fans in social media by also constituting an important element of competition.</a:t>
            </a:r>
          </a:p>
          <a:p>
            <a:pPr marL="0" lvl="0" indent="0" algn="just">
              <a:buNone/>
            </a:pPr>
            <a:endParaRPr lang="en-US" sz="2400" dirty="0">
              <a:latin typeface="Times New Roman" panose="02020603050405020304" pitchFamily="18" charset="0"/>
              <a:cs typeface="Times New Roman" panose="02020603050405020304" pitchFamily="18" charset="0"/>
            </a:endParaRPr>
          </a:p>
          <a:p>
            <a:pPr lvl="0" algn="just"/>
            <a:r>
              <a:rPr lang="en-US" sz="2400" dirty="0">
                <a:latin typeface="Times New Roman" panose="02020603050405020304" pitchFamily="18" charset="0"/>
                <a:cs typeface="Times New Roman" panose="02020603050405020304" pitchFamily="18" charset="0"/>
              </a:rPr>
              <a:t>Games allow education and integration of members of group or branch.</a:t>
            </a:r>
          </a:p>
          <a:p>
            <a:pPr lvl="0" algn="just"/>
            <a:endParaRPr lang="en-US" sz="2400" dirty="0">
              <a:latin typeface="Times New Roman" panose="02020603050405020304" pitchFamily="18" charset="0"/>
              <a:cs typeface="Times New Roman" panose="02020603050405020304" pitchFamily="18" charset="0"/>
            </a:endParaRPr>
          </a:p>
          <a:p>
            <a:pPr lvl="0" algn="just"/>
            <a:r>
              <a:rPr lang="en-US" sz="2400" dirty="0">
                <a:latin typeface="Times New Roman" panose="02020603050405020304" pitchFamily="18" charset="0"/>
                <a:cs typeface="Times New Roman" panose="02020603050405020304" pitchFamily="18" charset="0"/>
              </a:rPr>
              <a:t>Games can provide consumers with a positive fun filled and entertaining experience.</a:t>
            </a:r>
          </a:p>
          <a:p>
            <a:pPr marL="0" lvl="0" indent="0" algn="just">
              <a:buNone/>
            </a:pPr>
            <a:endParaRPr lang="en-US" sz="2400" dirty="0">
              <a:latin typeface="Times New Roman" panose="02020603050405020304" pitchFamily="18" charset="0"/>
              <a:cs typeface="Times New Roman" panose="02020603050405020304" pitchFamily="18" charset="0"/>
            </a:endParaRPr>
          </a:p>
          <a:p>
            <a:pPr lvl="0" algn="just"/>
            <a:r>
              <a:rPr lang="en-US" sz="2400" dirty="0">
                <a:latin typeface="Times New Roman" panose="02020603050405020304" pitchFamily="18" charset="0"/>
                <a:cs typeface="Times New Roman" panose="02020603050405020304" pitchFamily="18" charset="0"/>
              </a:rPr>
              <a:t>Games permit companies to simulate real life situations that customers identify with easily in such a way that target group gets more engaged.</a:t>
            </a:r>
          </a:p>
          <a:p>
            <a:pPr algn="just">
              <a:buNone/>
            </a:pPr>
            <a:endParaRPr lang="en-US" sz="2400" u="sng" dirty="0"/>
          </a:p>
        </p:txBody>
      </p:sp>
      <p:sp>
        <p:nvSpPr>
          <p:cNvPr id="4" name="Date Placeholder 3"/>
          <p:cNvSpPr>
            <a:spLocks noGrp="1"/>
          </p:cNvSpPr>
          <p:nvPr>
            <p:ph type="dt" sz="half" idx="10"/>
          </p:nvPr>
        </p:nvSpPr>
        <p:spPr/>
        <p:txBody>
          <a:bodyPr/>
          <a:lstStyle/>
          <a:p>
            <a:fld id="{2001A080-26E3-40D5-A30F-556C702C463E}"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88</a:t>
            </a:fld>
            <a:endParaRPr lang="en-US"/>
          </a:p>
        </p:txBody>
      </p:sp>
      <p:sp>
        <p:nvSpPr>
          <p:cNvPr id="7" name="Title 1"/>
          <p:cNvSpPr txBox="1">
            <a:spLocks/>
          </p:cNvSpPr>
          <p:nvPr/>
        </p:nvSpPr>
        <p:spPr>
          <a:xfrm>
            <a:off x="1905000" y="40620"/>
            <a:ext cx="7239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just">
              <a:buNone/>
            </a:pPr>
            <a:r>
              <a:rPr lang="en-US" sz="2400" b="1" dirty="0"/>
              <a:t>                </a:t>
            </a:r>
            <a:r>
              <a:rPr lang="en-US" sz="2400" dirty="0"/>
              <a:t>Gamification Marketing benefits (CO3)</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16820"/>
            <a:ext cx="1362984" cy="619538"/>
          </a:xfrm>
          <a:prstGeom prst="rect">
            <a:avLst/>
          </a:prstGeom>
        </p:spPr>
      </p:pic>
    </p:spTree>
    <p:extLst>
      <p:ext uri="{BB962C8B-B14F-4D97-AF65-F5344CB8AC3E}">
        <p14:creationId xmlns:p14="http://schemas.microsoft.com/office/powerpoint/2010/main" val="373341299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EB9CFBD-1368-42D6-812F-854C903AD26C}" type="datetime1">
              <a:rPr lang="en-US" smtClean="0"/>
              <a:t>3/6/2025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89</a:t>
            </a:fld>
            <a:endParaRPr lang="en-US"/>
          </a:p>
        </p:txBody>
      </p:sp>
      <p:sp>
        <p:nvSpPr>
          <p:cNvPr id="7" name="Title 1"/>
          <p:cNvSpPr txBox="1">
            <a:spLocks/>
          </p:cNvSpPr>
          <p:nvPr/>
        </p:nvSpPr>
        <p:spPr>
          <a:xfrm>
            <a:off x="1600200" y="127016"/>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buNone/>
            </a:pPr>
            <a:r>
              <a:rPr lang="en-US" sz="2400" b="1" dirty="0"/>
              <a:t>                                           </a:t>
            </a:r>
            <a:r>
              <a:rPr lang="en-US" sz="2400" dirty="0"/>
              <a:t>Daily Quiz</a:t>
            </a:r>
          </a:p>
        </p:txBody>
      </p:sp>
      <p:sp>
        <p:nvSpPr>
          <p:cNvPr id="9" name="Content Placeholder 8">
            <a:extLst>
              <a:ext uri="{FF2B5EF4-FFF2-40B4-BE49-F238E27FC236}">
                <a16:creationId xmlns:a16="http://schemas.microsoft.com/office/drawing/2014/main" xmlns="" id="{4B80031B-6A2F-43EF-BE49-C933FD3F5FC5}"/>
              </a:ext>
            </a:extLst>
          </p:cNvPr>
          <p:cNvSpPr>
            <a:spLocks noGrp="1"/>
          </p:cNvSpPr>
          <p:nvPr>
            <p:ph idx="1"/>
          </p:nvPr>
        </p:nvSpPr>
        <p:spPr>
          <a:xfrm>
            <a:off x="457200" y="1258093"/>
            <a:ext cx="8229600" cy="4525963"/>
          </a:xfrm>
        </p:spPr>
        <p:txBody>
          <a:bodyPr>
            <a:normAutofit fontScale="92500" lnSpcReduction="20000"/>
          </a:bodyPr>
          <a:lstStyle/>
          <a:p>
            <a:pPr marL="514350" indent="-514350" algn="just">
              <a:buAutoNum type="arabicPeriod"/>
            </a:pPr>
            <a:r>
              <a:rPr lang="en-US" sz="2400" dirty="0">
                <a:latin typeface="Times New Roman" panose="02020603050405020304" pitchFamily="18" charset="0"/>
                <a:cs typeface="Times New Roman" panose="02020603050405020304" pitchFamily="18" charset="0"/>
              </a:rPr>
              <a:t>Gamification makes the user experience more enjoyable. (True/ False)</a:t>
            </a:r>
          </a:p>
          <a:p>
            <a:pPr marL="514350" indent="-514350" algn="just">
              <a:buAutoNum type="arabicPeriod"/>
            </a:pPr>
            <a:endParaRPr lang="en-US" sz="2400" dirty="0">
              <a:latin typeface="Times New Roman" panose="02020603050405020304" pitchFamily="18" charset="0"/>
              <a:cs typeface="Times New Roman" panose="02020603050405020304" pitchFamily="18" charset="0"/>
            </a:endParaRPr>
          </a:p>
          <a:p>
            <a:pPr marL="514350" indent="-514350" algn="just">
              <a:buAutoNum type="arabicPeriod"/>
            </a:pPr>
            <a:r>
              <a:rPr lang="en-US" sz="2400" dirty="0">
                <a:latin typeface="Times New Roman" panose="02020603050405020304" pitchFamily="18" charset="0"/>
                <a:cs typeface="Times New Roman" panose="02020603050405020304" pitchFamily="18" charset="0"/>
              </a:rPr>
              <a:t>Name any 2 types of Gamification users.</a:t>
            </a:r>
          </a:p>
          <a:p>
            <a:pPr marL="514350" indent="-514350" algn="just">
              <a:buAutoNum type="arabicPeriod"/>
            </a:pPr>
            <a:endParaRPr lang="en-US" sz="2400" dirty="0">
              <a:latin typeface="Times New Roman" panose="02020603050405020304" pitchFamily="18" charset="0"/>
              <a:cs typeface="Times New Roman" panose="02020603050405020304" pitchFamily="18" charset="0"/>
            </a:endParaRPr>
          </a:p>
          <a:p>
            <a:pPr marL="514350" indent="-514350" algn="just">
              <a:buAutoNum type="arabicPeriod"/>
            </a:pPr>
            <a:r>
              <a:rPr lang="en-US" sz="2400" dirty="0">
                <a:latin typeface="Times New Roman" panose="02020603050405020304" pitchFamily="18" charset="0"/>
                <a:cs typeface="Times New Roman" panose="02020603050405020304" pitchFamily="18" charset="0"/>
              </a:rPr>
              <a:t>______ is  defined as a set of all dynamic and entertaining solutions and elements integrated into website, app or email campaigns.</a:t>
            </a:r>
          </a:p>
          <a:p>
            <a:pPr marL="514350" indent="-514350" algn="just">
              <a:buAutoNum type="arabicPeriod"/>
            </a:pPr>
            <a:endParaRPr lang="en-US" sz="2400" dirty="0">
              <a:latin typeface="Times New Roman" panose="02020603050405020304" pitchFamily="18" charset="0"/>
              <a:cs typeface="Times New Roman" panose="02020603050405020304" pitchFamily="18" charset="0"/>
            </a:endParaRPr>
          </a:p>
          <a:p>
            <a:pPr marL="514350" indent="-514350" algn="just">
              <a:buAutoNum type="arabicPeriod"/>
            </a:pPr>
            <a:r>
              <a:rPr lang="en-US" sz="2400" dirty="0">
                <a:latin typeface="Times New Roman" panose="02020603050405020304" pitchFamily="18" charset="0"/>
                <a:cs typeface="Times New Roman" panose="02020603050405020304" pitchFamily="18" charset="0"/>
              </a:rPr>
              <a:t>_____ is an example of Marketing gamification.</a:t>
            </a:r>
          </a:p>
          <a:p>
            <a:pPr marL="514350" indent="-514350" algn="just">
              <a:buAutoNum type="arabicPeriod"/>
            </a:pPr>
            <a:endParaRPr lang="en-US" sz="2400" dirty="0">
              <a:latin typeface="Times New Roman" panose="02020603050405020304" pitchFamily="18" charset="0"/>
              <a:cs typeface="Times New Roman" panose="02020603050405020304" pitchFamily="18" charset="0"/>
            </a:endParaRPr>
          </a:p>
          <a:p>
            <a:pPr marL="514350" indent="-514350" algn="just">
              <a:buFont typeface="Arial" pitchFamily="34" charset="0"/>
              <a:buAutoNum type="arabicPeriod"/>
            </a:pPr>
            <a:r>
              <a:rPr lang="en-US" sz="2400" dirty="0">
                <a:latin typeface="Times New Roman" panose="02020603050405020304" pitchFamily="18" charset="0"/>
                <a:cs typeface="Times New Roman" panose="02020603050405020304" pitchFamily="18" charset="0"/>
              </a:rPr>
              <a:t>________ allow companies to attract fans in social media by also constituting an important element of competition.</a:t>
            </a:r>
          </a:p>
          <a:p>
            <a:pPr marL="514350" indent="-514350">
              <a:buAutoNum type="arabicPeriod"/>
            </a:pPr>
            <a:endParaRPr lang="en-US" dirty="0"/>
          </a:p>
          <a:p>
            <a:pPr marL="514350" indent="-514350">
              <a:buAutoNum type="arabicPeriod"/>
            </a:pPr>
            <a:endParaRPr lang="en-IN" dirty="0"/>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565" y="129338"/>
            <a:ext cx="1362984" cy="619538"/>
          </a:xfrm>
          <a:prstGeom prst="rect">
            <a:avLst/>
          </a:prstGeom>
        </p:spPr>
      </p:pic>
    </p:spTree>
    <p:extLst>
      <p:ext uri="{BB962C8B-B14F-4D97-AF65-F5344CB8AC3E}">
        <p14:creationId xmlns:p14="http://schemas.microsoft.com/office/powerpoint/2010/main" val="2862271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4078382-B406-48A2-9DCF-59599B3F1B12}" type="datetime1">
              <a:rPr lang="en-US" smtClean="0"/>
              <a:t>3/6/2025</a:t>
            </a:fld>
            <a:endParaRPr lang="en-US"/>
          </a:p>
        </p:txBody>
      </p:sp>
      <p:sp>
        <p:nvSpPr>
          <p:cNvPr id="5" name="Footer Placeholder 4"/>
          <p:cNvSpPr>
            <a:spLocks noGrp="1"/>
          </p:cNvSpPr>
          <p:nvPr>
            <p:ph type="ftr" sz="quarter" idx="11"/>
          </p:nvPr>
        </p:nvSpPr>
        <p:spPr>
          <a:xfrm>
            <a:off x="2819400" y="6248400"/>
            <a:ext cx="4724400" cy="365125"/>
          </a:xfrm>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a:t>
            </a:fld>
            <a:endParaRPr lang="en-US"/>
          </a:p>
        </p:txBody>
      </p:sp>
      <p:sp>
        <p:nvSpPr>
          <p:cNvPr id="7" name="Title 1"/>
          <p:cNvSpPr txBox="1">
            <a:spLocks/>
          </p:cNvSpPr>
          <p:nvPr/>
        </p:nvSpPr>
        <p:spPr>
          <a:xfrm>
            <a:off x="1752600" y="112713"/>
            <a:ext cx="7239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noProof="0" dirty="0"/>
              <a:t>Applications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2" name="Content Placeholder 1"/>
          <p:cNvSpPr>
            <a:spLocks noGrp="1"/>
          </p:cNvSpPr>
          <p:nvPr>
            <p:ph idx="1"/>
          </p:nvPr>
        </p:nvSpPr>
        <p:spPr>
          <a:xfrm>
            <a:off x="457200" y="1143000"/>
            <a:ext cx="8229600" cy="4525963"/>
          </a:xfrm>
        </p:spPr>
        <p:txBody>
          <a:bodyPr>
            <a:normAutofit fontScale="92500"/>
          </a:bodyPr>
          <a:lstStyle/>
          <a:p>
            <a:pPr algn="just"/>
            <a:r>
              <a:rPr lang="en-US" sz="2400" dirty="0">
                <a:latin typeface="Times New Roman" panose="02020603050405020304" pitchFamily="18" charset="0"/>
                <a:cs typeface="Times New Roman" panose="02020603050405020304" pitchFamily="18" charset="0"/>
              </a:rPr>
              <a:t>With the advent of new technologies, the field of Marketing has seen a paradigm shift over the years. </a:t>
            </a:r>
          </a:p>
          <a:p>
            <a:pPr algn="just"/>
            <a:r>
              <a:rPr lang="en-US" sz="2400" dirty="0">
                <a:latin typeface="Times New Roman" panose="02020603050405020304" pitchFamily="18" charset="0"/>
                <a:cs typeface="Times New Roman" panose="02020603050405020304" pitchFamily="18" charset="0"/>
              </a:rPr>
              <a:t>Though it is still in use, businesses across the world have switched from traditional modes of marketing to digital marketing. </a:t>
            </a:r>
          </a:p>
          <a:p>
            <a:pPr algn="just"/>
            <a:r>
              <a:rPr lang="en-US" sz="2400" dirty="0">
                <a:latin typeface="Times New Roman" panose="02020603050405020304" pitchFamily="18" charset="0"/>
                <a:cs typeface="Times New Roman" panose="02020603050405020304" pitchFamily="18" charset="0"/>
              </a:rPr>
              <a:t>This, in turn, has created many new opportunities for companies to expand their business and has created tremendous employment opportunities across sectors. </a:t>
            </a:r>
          </a:p>
          <a:p>
            <a:pPr algn="just"/>
            <a:r>
              <a:rPr lang="en-US" sz="2400" dirty="0">
                <a:latin typeface="Times New Roman" panose="02020603050405020304" pitchFamily="18" charset="0"/>
                <a:cs typeface="Times New Roman" panose="02020603050405020304" pitchFamily="18" charset="0"/>
              </a:rPr>
              <a:t>From Content curation and management to Social Media Marketing and Brand Management, a career in Digital Marketing can take you in several directions. </a:t>
            </a:r>
          </a:p>
          <a:p>
            <a:pPr algn="just"/>
            <a:r>
              <a:rPr lang="en-US" sz="2400" b="1" dirty="0">
                <a:latin typeface="Times New Roman" panose="02020603050405020304" pitchFamily="18" charset="0"/>
                <a:cs typeface="Times New Roman" panose="02020603050405020304" pitchFamily="18" charset="0"/>
              </a:rPr>
              <a:t>Top Job Profiles</a:t>
            </a:r>
            <a:r>
              <a:rPr lang="en-US" sz="2400" dirty="0">
                <a:latin typeface="Times New Roman" panose="02020603050405020304" pitchFamily="18" charset="0"/>
                <a:cs typeface="Times New Roman" panose="02020603050405020304" pitchFamily="18" charset="0"/>
              </a:rPr>
              <a:t>: Digital Marketing Manager, Social Media Manager, Content Writer, Data and Market Analytics Manager</a:t>
            </a:r>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756" y="145843"/>
            <a:ext cx="1599844" cy="685800"/>
          </a:xfrm>
          <a:prstGeom prst="rect">
            <a:avLst/>
          </a:prstGeom>
        </p:spPr>
      </p:pic>
    </p:spTree>
    <p:extLst>
      <p:ext uri="{BB962C8B-B14F-4D97-AF65-F5344CB8AC3E}">
        <p14:creationId xmlns:p14="http://schemas.microsoft.com/office/powerpoint/2010/main" val="237651917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57738" y="3"/>
            <a:ext cx="7410062" cy="838197"/>
          </a:xfrm>
          <a:solidFill>
            <a:srgbClr val="C00000"/>
          </a:solidFill>
        </p:spPr>
        <p:style>
          <a:lnRef idx="1">
            <a:schemeClr val="accent5"/>
          </a:lnRef>
          <a:fillRef idx="2">
            <a:schemeClr val="accent5"/>
          </a:fillRef>
          <a:effectRef idx="1">
            <a:schemeClr val="accent5"/>
          </a:effectRef>
          <a:fontRef idx="minor">
            <a:schemeClr val="dk1"/>
          </a:fontRef>
        </p:style>
        <p:txBody>
          <a:bodyPr>
            <a:noAutofit/>
          </a:bodyPr>
          <a:lstStyle/>
          <a:p>
            <a:r>
              <a:rPr lang="en-US" sz="2400" dirty="0"/>
              <a:t>Noida Institute of Engineering and Technology, Greater Noida</a:t>
            </a:r>
          </a:p>
        </p:txBody>
      </p:sp>
      <p:sp>
        <p:nvSpPr>
          <p:cNvPr id="3" name="Subtitle 2"/>
          <p:cNvSpPr>
            <a:spLocks noGrp="1"/>
          </p:cNvSpPr>
          <p:nvPr>
            <p:ph type="subTitle" idx="1"/>
          </p:nvPr>
        </p:nvSpPr>
        <p:spPr>
          <a:xfrm>
            <a:off x="1171963" y="2992093"/>
            <a:ext cx="5200650" cy="1371600"/>
          </a:xfrm>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r>
              <a:rPr lang="en-US" sz="2400" b="1" dirty="0">
                <a:solidFill>
                  <a:schemeClr val="tx1"/>
                </a:solidFill>
                <a:latin typeface="Times New Roman" panose="02020603050405020304" pitchFamily="18" charset="0"/>
                <a:cs typeface="Times New Roman" panose="02020603050405020304" pitchFamily="18" charset="0"/>
              </a:rPr>
              <a:t>Marketing analytic tools to segment, target and position.</a:t>
            </a:r>
            <a:endParaRPr lang="en-US" sz="2200" b="1" dirty="0">
              <a:solidFill>
                <a:schemeClr val="tx1"/>
              </a:solidFill>
              <a:latin typeface="Times New Roman" panose="02020603050405020304" pitchFamily="18" charset="0"/>
              <a:cs typeface="Times New Roman" panose="02020603050405020304" pitchFamily="18" charset="0"/>
            </a:endParaRPr>
          </a:p>
        </p:txBody>
      </p:sp>
      <p:pic>
        <p:nvPicPr>
          <p:cNvPr id="11" name="Picture 4" descr="C:\Users\Manks\Downloads\speak.png"/>
          <p:cNvPicPr>
            <a:picLocks noChangeAspect="1" noChangeArrowheads="1"/>
          </p:cNvPicPr>
          <p:nvPr/>
        </p:nvPicPr>
        <p:blipFill>
          <a:blip r:embed="rId3" cstate="print"/>
          <a:srcRect/>
          <a:stretch>
            <a:fillRect/>
          </a:stretch>
        </p:blipFill>
        <p:spPr bwMode="auto">
          <a:xfrm>
            <a:off x="7134064" y="1785470"/>
            <a:ext cx="1733872" cy="2311829"/>
          </a:xfrm>
          <a:prstGeom prst="rect">
            <a:avLst/>
          </a:prstGeom>
          <a:noFill/>
        </p:spPr>
      </p:pic>
      <p:sp>
        <p:nvSpPr>
          <p:cNvPr id="12" name="Subtitle 2"/>
          <p:cNvSpPr txBox="1">
            <a:spLocks/>
          </p:cNvSpPr>
          <p:nvPr/>
        </p:nvSpPr>
        <p:spPr>
          <a:xfrm>
            <a:off x="1331640" y="1471858"/>
            <a:ext cx="5200650" cy="749745"/>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800" dirty="0">
                <a:solidFill>
                  <a:prstClr val="black"/>
                </a:solidFill>
                <a:latin typeface="Times New Roman" panose="02020603050405020304" pitchFamily="18" charset="0"/>
                <a:cs typeface="Times New Roman" panose="02020603050405020304" pitchFamily="18" charset="0"/>
              </a:rPr>
              <a:t>(Unit –III) </a:t>
            </a:r>
            <a:r>
              <a:rPr lang="en-US" sz="2800" dirty="0">
                <a:solidFill>
                  <a:prstClr val="black"/>
                </a:solidFill>
                <a:latin typeface="Calibri"/>
              </a:rPr>
              <a:t>Topic 5</a:t>
            </a:r>
          </a:p>
        </p:txBody>
      </p:sp>
      <p:sp>
        <p:nvSpPr>
          <p:cNvPr id="4" name="Date Placeholder 3">
            <a:extLst>
              <a:ext uri="{FF2B5EF4-FFF2-40B4-BE49-F238E27FC236}">
                <a16:creationId xmlns:a16="http://schemas.microsoft.com/office/drawing/2014/main" xmlns="" id="{0D5BB56E-69BF-081D-5717-C439AB97227F}"/>
              </a:ext>
            </a:extLst>
          </p:cNvPr>
          <p:cNvSpPr>
            <a:spLocks noGrp="1"/>
          </p:cNvSpPr>
          <p:nvPr>
            <p:ph type="dt" sz="half" idx="10"/>
          </p:nvPr>
        </p:nvSpPr>
        <p:spPr/>
        <p:txBody>
          <a:bodyPr/>
          <a:lstStyle/>
          <a:p>
            <a:fld id="{C18A2DFF-C6F1-48B4-9E98-23664CB4CFF2}" type="datetime1">
              <a:rPr lang="en-US" smtClean="0"/>
              <a:t>3/6/2025</a:t>
            </a:fld>
            <a:endParaRPr lang="en-US"/>
          </a:p>
        </p:txBody>
      </p:sp>
      <p:sp>
        <p:nvSpPr>
          <p:cNvPr id="6" name="Footer Placeholder 5">
            <a:extLst>
              <a:ext uri="{FF2B5EF4-FFF2-40B4-BE49-F238E27FC236}">
                <a16:creationId xmlns:a16="http://schemas.microsoft.com/office/drawing/2014/main" xmlns="" id="{B184B3FF-6866-ECFA-5024-BFD9239A9DBC}"/>
              </a:ext>
            </a:extLst>
          </p:cNvPr>
          <p:cNvSpPr>
            <a:spLocks noGrp="1"/>
          </p:cNvSpPr>
          <p:nvPr>
            <p:ph type="ftr" sz="quarter" idx="11"/>
          </p:nvPr>
        </p:nvSpPr>
        <p:spPr/>
        <p:txBody>
          <a:bodyPr/>
          <a:lstStyle/>
          <a:p>
            <a:r>
              <a:rPr lang="sv-SE"/>
              <a:t>Deepika Sharma           Digital Marketing               Unit 3</a:t>
            </a:r>
            <a:endParaRPr lang="en-US" dirty="0"/>
          </a:p>
        </p:txBody>
      </p:sp>
      <p:sp>
        <p:nvSpPr>
          <p:cNvPr id="7" name="Slide Number Placeholder 6">
            <a:extLst>
              <a:ext uri="{FF2B5EF4-FFF2-40B4-BE49-F238E27FC236}">
                <a16:creationId xmlns:a16="http://schemas.microsoft.com/office/drawing/2014/main" xmlns="" id="{ED746CEC-364D-B6D0-9B3F-9B689E42BC31}"/>
              </a:ext>
            </a:extLst>
          </p:cNvPr>
          <p:cNvSpPr>
            <a:spLocks noGrp="1"/>
          </p:cNvSpPr>
          <p:nvPr>
            <p:ph type="sldNum" sz="quarter" idx="12"/>
          </p:nvPr>
        </p:nvSpPr>
        <p:spPr/>
        <p:txBody>
          <a:bodyPr/>
          <a:lstStyle/>
          <a:p>
            <a:fld id="{B6F15528-21DE-4FAA-801E-634DDDAF4B2B}" type="slidenum">
              <a:rPr lang="en-US" smtClean="0"/>
              <a:pPr/>
              <a:t>90</a:t>
            </a:fld>
            <a:endParaRPr lang="en-US"/>
          </a:p>
        </p:txBody>
      </p:sp>
      <p:pic>
        <p:nvPicPr>
          <p:cNvPr id="10" name="Picture 9"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1016" y="97672"/>
            <a:ext cx="1362984" cy="619538"/>
          </a:xfrm>
          <a:prstGeom prst="rect">
            <a:avLst/>
          </a:prstGeom>
        </p:spPr>
      </p:pic>
    </p:spTree>
    <p:extLst>
      <p:ext uri="{BB962C8B-B14F-4D97-AF65-F5344CB8AC3E}">
        <p14:creationId xmlns:p14="http://schemas.microsoft.com/office/powerpoint/2010/main" val="231271644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71C2DF9-2977-4F71-BC38-2ED05D615197}"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a:xfrm>
            <a:off x="2514600" y="6356350"/>
            <a:ext cx="5029200" cy="365125"/>
          </a:xfrm>
        </p:spPr>
        <p:txBody>
          <a:bodyPr/>
          <a:lstStyle/>
          <a:p>
            <a:r>
              <a:rPr lang="sv-SE">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91</a:t>
            </a:fld>
            <a:endParaRPr lang="en-US">
              <a:solidFill>
                <a:prstClr val="black">
                  <a:tint val="75000"/>
                </a:prstClr>
              </a:solidFill>
            </a:endParaRPr>
          </a:p>
        </p:txBody>
      </p:sp>
      <p:sp>
        <p:nvSpPr>
          <p:cNvPr id="7" name="Title 1"/>
          <p:cNvSpPr txBox="1">
            <a:spLocks/>
          </p:cNvSpPr>
          <p:nvPr/>
        </p:nvSpPr>
        <p:spPr>
          <a:xfrm>
            <a:off x="1524000" y="77321"/>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solidFill>
                  <a:prstClr val="black"/>
                </a:solidFill>
              </a:rPr>
              <a:t>Marketing analytic tools to segment, target and position</a:t>
            </a:r>
          </a:p>
        </p:txBody>
      </p:sp>
      <p:sp>
        <p:nvSpPr>
          <p:cNvPr id="3" name="Content Placeholder 2"/>
          <p:cNvSpPr>
            <a:spLocks noGrp="1"/>
          </p:cNvSpPr>
          <p:nvPr>
            <p:ph idx="1"/>
          </p:nvPr>
        </p:nvSpPr>
        <p:spPr>
          <a:xfrm>
            <a:off x="457200" y="1066800"/>
            <a:ext cx="8229600" cy="4953000"/>
          </a:xfrm>
        </p:spPr>
        <p:txBody>
          <a:bodyPr>
            <a:noAutofit/>
          </a:bodyPr>
          <a:lstStyle/>
          <a:p>
            <a:pPr marL="0" indent="0">
              <a:buNone/>
            </a:pPr>
            <a:r>
              <a:rPr lang="en-IN" sz="2400" dirty="0">
                <a:latin typeface="Times New Roman" panose="02020603050405020304" pitchFamily="18" charset="0"/>
                <a:cs typeface="Times New Roman" panose="02020603050405020304" pitchFamily="18" charset="0"/>
              </a:rPr>
              <a:t>When used correctly, analytics can provide you with an immense pool of information, and can really help you to pinpoint effective marketing strategies and target your market correctly. </a:t>
            </a: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r>
              <a:rPr lang="en-IN" sz="2400" dirty="0">
                <a:latin typeface="Times New Roman" panose="02020603050405020304" pitchFamily="18" charset="0"/>
                <a:cs typeface="Times New Roman" panose="02020603050405020304" pitchFamily="18" charset="0"/>
              </a:rPr>
              <a:t>Marketing Analytics tools</a:t>
            </a:r>
          </a:p>
          <a:p>
            <a:r>
              <a:rPr lang="en-IN" sz="2400" dirty="0">
                <a:latin typeface="Times New Roman" panose="02020603050405020304" pitchFamily="18" charset="0"/>
                <a:cs typeface="Times New Roman" panose="02020603050405020304" pitchFamily="18" charset="0"/>
              </a:rPr>
              <a:t>Target Audience</a:t>
            </a:r>
          </a:p>
          <a:p>
            <a:r>
              <a:rPr lang="en-IN" sz="2400" dirty="0">
                <a:latin typeface="Times New Roman" panose="02020603050405020304" pitchFamily="18" charset="0"/>
                <a:cs typeface="Times New Roman" panose="02020603050405020304" pitchFamily="18" charset="0"/>
              </a:rPr>
              <a:t>Google Analytics Dashboard Know where Visitors Comes From</a:t>
            </a:r>
          </a:p>
          <a:p>
            <a:r>
              <a:rPr lang="en-IN" sz="2400" dirty="0" err="1">
                <a:latin typeface="Times New Roman" panose="02020603050405020304" pitchFamily="18" charset="0"/>
                <a:cs typeface="Times New Roman" panose="02020603050405020304" pitchFamily="18" charset="0"/>
              </a:rPr>
              <a:t>Adwords</a:t>
            </a:r>
            <a:r>
              <a:rPr lang="en-IN" sz="2400" dirty="0">
                <a:latin typeface="Times New Roman" panose="02020603050405020304" pitchFamily="18" charset="0"/>
                <a:cs typeface="Times New Roman" panose="02020603050405020304" pitchFamily="18" charset="0"/>
              </a:rPr>
              <a:t> Conversion Tracking</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817" y="127016"/>
            <a:ext cx="1362984" cy="619538"/>
          </a:xfrm>
          <a:prstGeom prst="rect">
            <a:avLst/>
          </a:prstGeom>
        </p:spPr>
      </p:pic>
    </p:spTree>
    <p:extLst>
      <p:ext uri="{BB962C8B-B14F-4D97-AF65-F5344CB8AC3E}">
        <p14:creationId xmlns:p14="http://schemas.microsoft.com/office/powerpoint/2010/main" val="330974068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1DE6A48-A4BC-4538-AC51-F67BBC5DE59C}"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a:xfrm>
            <a:off x="2514600" y="6356350"/>
            <a:ext cx="5029200" cy="365125"/>
          </a:xfrm>
        </p:spPr>
        <p:txBody>
          <a:bodyPr/>
          <a:lstStyle/>
          <a:p>
            <a:r>
              <a:rPr lang="sv-SE">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92</a:t>
            </a:fld>
            <a:endParaRPr lang="en-US">
              <a:solidFill>
                <a:prstClr val="black">
                  <a:tint val="75000"/>
                </a:prstClr>
              </a:solidFill>
            </a:endParaRPr>
          </a:p>
        </p:txBody>
      </p:sp>
      <p:sp>
        <p:nvSpPr>
          <p:cNvPr id="7" name="Title 1"/>
          <p:cNvSpPr txBox="1">
            <a:spLocks/>
          </p:cNvSpPr>
          <p:nvPr/>
        </p:nvSpPr>
        <p:spPr>
          <a:xfrm>
            <a:off x="1524000" y="44191"/>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solidFill>
                  <a:prstClr val="black"/>
                </a:solidFill>
              </a:rPr>
              <a:t>Marketing analytic tools to segment, target and position</a:t>
            </a:r>
          </a:p>
        </p:txBody>
      </p:sp>
      <p:sp>
        <p:nvSpPr>
          <p:cNvPr id="2" name="Content Placeholder 1"/>
          <p:cNvSpPr>
            <a:spLocks noGrp="1"/>
          </p:cNvSpPr>
          <p:nvPr>
            <p:ph idx="1"/>
          </p:nvPr>
        </p:nvSpPr>
        <p:spPr>
          <a:xfrm>
            <a:off x="381000" y="927116"/>
            <a:ext cx="8229600" cy="4525963"/>
          </a:xfrm>
        </p:spPr>
        <p:txBody>
          <a:bodyPr>
            <a:noAutofit/>
          </a:bodyPr>
          <a:lstStyle/>
          <a:p>
            <a:pPr marL="0" indent="0">
              <a:buNone/>
            </a:pPr>
            <a:r>
              <a:rPr lang="en-IN" sz="1800" b="1" dirty="0">
                <a:latin typeface="Times New Roman" panose="02020603050405020304" pitchFamily="18" charset="0"/>
                <a:cs typeface="Times New Roman" panose="02020603050405020304" pitchFamily="18" charset="0"/>
              </a:rPr>
              <a:t>Target Audience</a:t>
            </a:r>
          </a:p>
          <a:p>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Google Analytics can really provide you with a myriad of information ,as long as you know where to find it and how to read the data. </a:t>
            </a:r>
          </a:p>
          <a:p>
            <a:pPr marL="0" indent="0">
              <a:buNone/>
            </a:pPr>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Website metrics will help you review user traffic and define all types of information about your visitors. This, in turn, will give you the opportunity to see exactly where your visitors are coming from ,and even why they are visiting your content. </a:t>
            </a:r>
          </a:p>
          <a:p>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Analytics should become a key part of your business, objectives as they can be used to help you develop all types of areas of your business: sales (ecommerce), lead generation, content publishing, online information , and branding. </a:t>
            </a:r>
          </a:p>
          <a:p>
            <a:pPr marL="0" indent="0">
              <a:buNone/>
            </a:pPr>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Analytics can easily be used as a way to segment your traffic or your users and define you r target audience, which will then help you identify areas where you can target new readers.</a:t>
            </a:r>
          </a:p>
          <a:p>
            <a:endParaRPr lang="en-IN" sz="2000" dirty="0"/>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7017"/>
            <a:ext cx="1362984" cy="619538"/>
          </a:xfrm>
          <a:prstGeom prst="rect">
            <a:avLst/>
          </a:prstGeom>
        </p:spPr>
      </p:pic>
    </p:spTree>
    <p:extLst>
      <p:ext uri="{BB962C8B-B14F-4D97-AF65-F5344CB8AC3E}">
        <p14:creationId xmlns:p14="http://schemas.microsoft.com/office/powerpoint/2010/main" val="140841991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08677AA-EACC-4C6D-8AD0-68CAD58CD654}"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a:xfrm>
            <a:off x="2514600" y="6356350"/>
            <a:ext cx="5029200" cy="365125"/>
          </a:xfrm>
        </p:spPr>
        <p:txBody>
          <a:bodyPr/>
          <a:lstStyle/>
          <a:p>
            <a:r>
              <a:rPr lang="sv-SE">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93</a:t>
            </a:fld>
            <a:endParaRPr lang="en-US">
              <a:solidFill>
                <a:prstClr val="black">
                  <a:tint val="75000"/>
                </a:prstClr>
              </a:solidFill>
            </a:endParaRPr>
          </a:p>
        </p:txBody>
      </p:sp>
      <p:sp>
        <p:nvSpPr>
          <p:cNvPr id="7" name="Title 1"/>
          <p:cNvSpPr txBox="1">
            <a:spLocks/>
          </p:cNvSpPr>
          <p:nvPr/>
        </p:nvSpPr>
        <p:spPr>
          <a:xfrm>
            <a:off x="1600200" y="-12599"/>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solidFill>
                  <a:prstClr val="black"/>
                </a:solidFill>
              </a:rPr>
              <a:t>Marketing analytic tools to segment, target and position</a:t>
            </a:r>
          </a:p>
        </p:txBody>
      </p:sp>
      <p:sp>
        <p:nvSpPr>
          <p:cNvPr id="2" name="Content Placeholder 1"/>
          <p:cNvSpPr>
            <a:spLocks noGrp="1"/>
          </p:cNvSpPr>
          <p:nvPr>
            <p:ph idx="1"/>
          </p:nvPr>
        </p:nvSpPr>
        <p:spPr>
          <a:xfrm>
            <a:off x="457200" y="927116"/>
            <a:ext cx="8229600" cy="4525963"/>
          </a:xfrm>
        </p:spPr>
        <p:txBody>
          <a:bodyPr>
            <a:normAutofit/>
          </a:bodyPr>
          <a:lstStyle/>
          <a:p>
            <a:r>
              <a:rPr lang="en-IN" dirty="0"/>
              <a:t>Google Analytics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520" y="1633287"/>
            <a:ext cx="8306959" cy="3591426"/>
          </a:xfrm>
          <a:prstGeom prst="rect">
            <a:avLst/>
          </a:prstGeom>
        </p:spPr>
      </p:pic>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130" y="191881"/>
            <a:ext cx="1362984" cy="619538"/>
          </a:xfrm>
          <a:prstGeom prst="rect">
            <a:avLst/>
          </a:prstGeom>
        </p:spPr>
      </p:pic>
    </p:spTree>
    <p:extLst>
      <p:ext uri="{BB962C8B-B14F-4D97-AF65-F5344CB8AC3E}">
        <p14:creationId xmlns:p14="http://schemas.microsoft.com/office/powerpoint/2010/main" val="81974516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2592C3F-4633-4177-B602-AD99801777A6}"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a:xfrm>
            <a:off x="2514600" y="6356350"/>
            <a:ext cx="5029200" cy="365125"/>
          </a:xfrm>
        </p:spPr>
        <p:txBody>
          <a:bodyPr/>
          <a:lstStyle/>
          <a:p>
            <a:r>
              <a:rPr lang="sv-SE">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94</a:t>
            </a:fld>
            <a:endParaRPr lang="en-US">
              <a:solidFill>
                <a:prstClr val="black">
                  <a:tint val="75000"/>
                </a:prstClr>
              </a:solidFill>
            </a:endParaRPr>
          </a:p>
        </p:txBody>
      </p:sp>
      <p:sp>
        <p:nvSpPr>
          <p:cNvPr id="7" name="Title 1"/>
          <p:cNvSpPr txBox="1">
            <a:spLocks/>
          </p:cNvSpPr>
          <p:nvPr/>
        </p:nvSpPr>
        <p:spPr>
          <a:xfrm>
            <a:off x="1600200" y="127017"/>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solidFill>
                  <a:prstClr val="black"/>
                </a:solidFill>
              </a:rPr>
              <a:t>Marketing analytic tools to segment, target and position</a:t>
            </a:r>
          </a:p>
        </p:txBody>
      </p:sp>
      <p:sp>
        <p:nvSpPr>
          <p:cNvPr id="2" name="Content Placeholder 1"/>
          <p:cNvSpPr>
            <a:spLocks noGrp="1"/>
          </p:cNvSpPr>
          <p:nvPr>
            <p:ph idx="1"/>
          </p:nvPr>
        </p:nvSpPr>
        <p:spPr>
          <a:xfrm>
            <a:off x="457200" y="927116"/>
            <a:ext cx="8229600" cy="4525963"/>
          </a:xfrm>
        </p:spPr>
        <p:txBody>
          <a:bodyPr>
            <a:normAutofit/>
          </a:bodyPr>
          <a:lstStyle/>
          <a:p>
            <a:r>
              <a:rPr lang="en-IN" dirty="0"/>
              <a:t>Google Analytics</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1626420"/>
            <a:ext cx="4548378" cy="4621980"/>
          </a:xfrm>
          <a:prstGeom prst="rect">
            <a:avLst/>
          </a:prstGeom>
        </p:spPr>
      </p:pic>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77322"/>
            <a:ext cx="1362984" cy="619538"/>
          </a:xfrm>
          <a:prstGeom prst="rect">
            <a:avLst/>
          </a:prstGeom>
        </p:spPr>
      </p:pic>
    </p:spTree>
    <p:extLst>
      <p:ext uri="{BB962C8B-B14F-4D97-AF65-F5344CB8AC3E}">
        <p14:creationId xmlns:p14="http://schemas.microsoft.com/office/powerpoint/2010/main" val="146632268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28C9CCD-DE7D-42E7-9ED4-CFC14F6CF911}"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a:xfrm>
            <a:off x="2514600" y="6356350"/>
            <a:ext cx="5029200" cy="365125"/>
          </a:xfrm>
        </p:spPr>
        <p:txBody>
          <a:bodyPr/>
          <a:lstStyle/>
          <a:p>
            <a:r>
              <a:rPr lang="sv-SE">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95</a:t>
            </a:fld>
            <a:endParaRPr lang="en-US">
              <a:solidFill>
                <a:prstClr val="black">
                  <a:tint val="75000"/>
                </a:prstClr>
              </a:solidFill>
            </a:endParaRPr>
          </a:p>
        </p:txBody>
      </p:sp>
      <p:sp>
        <p:nvSpPr>
          <p:cNvPr id="7" name="Title 1"/>
          <p:cNvSpPr txBox="1">
            <a:spLocks/>
          </p:cNvSpPr>
          <p:nvPr/>
        </p:nvSpPr>
        <p:spPr>
          <a:xfrm>
            <a:off x="1557130" y="77320"/>
            <a:ext cx="76200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solidFill>
                  <a:prstClr val="black"/>
                </a:solidFill>
              </a:rPr>
              <a:t>Marketing analytic tools to segment, target and position</a:t>
            </a:r>
          </a:p>
        </p:txBody>
      </p:sp>
      <p:sp>
        <p:nvSpPr>
          <p:cNvPr id="2" name="Content Placeholder 1"/>
          <p:cNvSpPr>
            <a:spLocks noGrp="1"/>
          </p:cNvSpPr>
          <p:nvPr>
            <p:ph idx="1"/>
          </p:nvPr>
        </p:nvSpPr>
        <p:spPr>
          <a:xfrm>
            <a:off x="457200" y="927116"/>
            <a:ext cx="8229600" cy="4525963"/>
          </a:xfrm>
        </p:spPr>
        <p:txBody>
          <a:bodyPr>
            <a:normAutofit/>
          </a:bodyPr>
          <a:lstStyle/>
          <a:p>
            <a:r>
              <a:rPr lang="en-IN" dirty="0"/>
              <a:t>Google Analytics and it’s benefits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615440"/>
            <a:ext cx="7315200" cy="4876800"/>
          </a:xfrm>
          <a:prstGeom prst="rect">
            <a:avLst/>
          </a:prstGeom>
        </p:spPr>
      </p:pic>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1259" y="127016"/>
            <a:ext cx="1362984" cy="619538"/>
          </a:xfrm>
          <a:prstGeom prst="rect">
            <a:avLst/>
          </a:prstGeom>
        </p:spPr>
      </p:pic>
    </p:spTree>
    <p:extLst>
      <p:ext uri="{BB962C8B-B14F-4D97-AF65-F5344CB8AC3E}">
        <p14:creationId xmlns:p14="http://schemas.microsoft.com/office/powerpoint/2010/main" val="173244078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1C567C3-3FE2-4741-9708-FAB0D6DB70F2}" type="datetime1">
              <a:rPr lang="en-US" smtClean="0">
                <a:solidFill>
                  <a:prstClr val="black">
                    <a:tint val="75000"/>
                  </a:prstClr>
                </a:solidFill>
              </a:rPr>
              <a:t>3/6/2025</a:t>
            </a:fld>
            <a:endParaRPr lang="en-US">
              <a:solidFill>
                <a:prstClr val="black">
                  <a:tint val="75000"/>
                </a:prstClr>
              </a:solidFill>
            </a:endParaRPr>
          </a:p>
        </p:txBody>
      </p:sp>
      <p:sp>
        <p:nvSpPr>
          <p:cNvPr id="5" name="Footer Placeholder 4"/>
          <p:cNvSpPr>
            <a:spLocks noGrp="1"/>
          </p:cNvSpPr>
          <p:nvPr>
            <p:ph type="ftr" sz="quarter" idx="11"/>
          </p:nvPr>
        </p:nvSpPr>
        <p:spPr>
          <a:xfrm>
            <a:off x="2514600" y="6356350"/>
            <a:ext cx="5029200" cy="365125"/>
          </a:xfrm>
        </p:spPr>
        <p:txBody>
          <a:bodyPr/>
          <a:lstStyle/>
          <a:p>
            <a:r>
              <a:rPr lang="sv-SE">
                <a:solidFill>
                  <a:prstClr val="black">
                    <a:tint val="75000"/>
                  </a:prstClr>
                </a:solidFill>
              </a:rPr>
              <a:t>Deepika Sharma           Digital Marketing               Unit 3</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96</a:t>
            </a:fld>
            <a:endParaRPr lang="en-US">
              <a:solidFill>
                <a:prstClr val="black">
                  <a:tint val="75000"/>
                </a:prstClr>
              </a:solidFill>
            </a:endParaRPr>
          </a:p>
        </p:txBody>
      </p:sp>
      <p:sp>
        <p:nvSpPr>
          <p:cNvPr id="7" name="Title 1"/>
          <p:cNvSpPr txBox="1">
            <a:spLocks/>
          </p:cNvSpPr>
          <p:nvPr/>
        </p:nvSpPr>
        <p:spPr>
          <a:xfrm>
            <a:off x="1524000" y="53341"/>
            <a:ext cx="7611384"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dirty="0">
                <a:solidFill>
                  <a:prstClr val="black"/>
                </a:solidFill>
              </a:rPr>
              <a:t>Marketing analytic tools to segment, target and position</a:t>
            </a:r>
          </a:p>
        </p:txBody>
      </p:sp>
      <p:sp>
        <p:nvSpPr>
          <p:cNvPr id="3" name="Content Placeholder 2"/>
          <p:cNvSpPr>
            <a:spLocks noGrp="1"/>
          </p:cNvSpPr>
          <p:nvPr>
            <p:ph idx="1"/>
          </p:nvPr>
        </p:nvSpPr>
        <p:spPr>
          <a:xfrm>
            <a:off x="457200" y="1066800"/>
            <a:ext cx="8229600" cy="4525963"/>
          </a:xfrm>
        </p:spPr>
        <p:txBody>
          <a:bodyPr/>
          <a:lstStyle/>
          <a:p>
            <a:r>
              <a:rPr lang="en-IN" dirty="0" err="1"/>
              <a:t>Adwords</a:t>
            </a:r>
            <a:r>
              <a:rPr lang="en-IN" dirty="0"/>
              <a:t> Conversion Tracking</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1722120"/>
            <a:ext cx="4572000" cy="4572000"/>
          </a:xfrm>
          <a:prstGeom prst="rect">
            <a:avLst/>
          </a:prstGeom>
        </p:spPr>
      </p:pic>
      <p:pic>
        <p:nvPicPr>
          <p:cNvPr id="9" name="Picture 8"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01478"/>
            <a:ext cx="1362984" cy="619538"/>
          </a:xfrm>
          <a:prstGeom prst="rect">
            <a:avLst/>
          </a:prstGeom>
        </p:spPr>
      </p:pic>
    </p:spTree>
    <p:extLst>
      <p:ext uri="{BB962C8B-B14F-4D97-AF65-F5344CB8AC3E}">
        <p14:creationId xmlns:p14="http://schemas.microsoft.com/office/powerpoint/2010/main" val="127925672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0"/>
            <a:ext cx="8229600" cy="2971800"/>
          </a:xfrm>
          <a:solidFill>
            <a:schemeClr val="bg1"/>
          </a:solidFill>
        </p:spPr>
        <p:txBody>
          <a:bodyPr>
            <a:noAutofit/>
          </a:bodyPr>
          <a:lstStyle/>
          <a:p>
            <a:pPr algn="l"/>
            <a:r>
              <a:rPr lang="en-IN" sz="2000" dirty="0">
                <a:latin typeface="Times New Roman" panose="02020603050405020304" pitchFamily="18" charset="0"/>
                <a:cs typeface="Times New Roman" panose="02020603050405020304" pitchFamily="18" charset="0"/>
              </a:rPr>
              <a:t>Google Analytics, AdWords, and other on line analytics and advertising tools all contain a huge pool of information that will help you create not only your own brand, but also develop and grow your target audience and pin point advertising strategies that work for you. </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All of this information can help you grow your business and there are many extensive guides available on line for free. You can't go wrong with using all of this available data to your advantage!</a:t>
            </a:r>
            <a:br>
              <a:rPr lang="en-IN"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D8C89009-30B3-4864-8451-1B642D1FD253}" type="datetime1">
              <a:rPr lang="en-US" smtClean="0"/>
              <a:t>3/6/2025</a:t>
            </a:fld>
            <a:endParaRPr lang="en-US"/>
          </a:p>
        </p:txBody>
      </p:sp>
      <p:sp>
        <p:nvSpPr>
          <p:cNvPr id="5" name="Footer Placeholder 4"/>
          <p:cNvSpPr>
            <a:spLocks noGrp="1"/>
          </p:cNvSpPr>
          <p:nvPr>
            <p:ph type="ftr" sz="quarter" idx="11"/>
          </p:nvPr>
        </p:nvSpPr>
        <p:spPr/>
        <p:txBody>
          <a:bodyPr/>
          <a:lstStyle/>
          <a:p>
            <a:r>
              <a:rPr lang="en-US"/>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97</a:t>
            </a:fld>
            <a:endParaRPr lang="en-US"/>
          </a:p>
        </p:txBody>
      </p:sp>
      <p:pic>
        <p:nvPicPr>
          <p:cNvPr id="7" name="Picture 6"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4451" y="283956"/>
            <a:ext cx="1362984" cy="619538"/>
          </a:xfrm>
          <a:prstGeom prst="rect">
            <a:avLst/>
          </a:prstGeom>
        </p:spPr>
      </p:pic>
    </p:spTree>
    <p:extLst>
      <p:ext uri="{BB962C8B-B14F-4D97-AF65-F5344CB8AC3E}">
        <p14:creationId xmlns:p14="http://schemas.microsoft.com/office/powerpoint/2010/main" val="426695559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763000" cy="5181600"/>
          </a:xfrm>
        </p:spPr>
        <p:txBody>
          <a:bodyPr>
            <a:normAutofit/>
          </a:bodyPr>
          <a:lstStyle/>
          <a:p>
            <a:pPr>
              <a:buFont typeface="Arial" charset="0"/>
              <a:buChar char="•"/>
              <a:defRPr/>
            </a:pPr>
            <a:endParaRPr lang="en-US" sz="2000" dirty="0">
              <a:hlinkClick r:id="rId2"/>
            </a:endParaRPr>
          </a:p>
          <a:p>
            <a:pPr>
              <a:buFont typeface="Arial" charset="0"/>
              <a:buChar char="•"/>
              <a:defRPr/>
            </a:pPr>
            <a:r>
              <a:rPr lang="en-US" sz="2000" dirty="0">
                <a:hlinkClick r:id="rId2"/>
              </a:rPr>
              <a:t>https://www.youtube.com/watch?v=0R_3iarc8IA</a:t>
            </a:r>
          </a:p>
          <a:p>
            <a:pPr>
              <a:buFont typeface="Arial" charset="0"/>
              <a:buChar char="•"/>
              <a:defRPr/>
            </a:pPr>
            <a:r>
              <a:rPr lang="en-US" sz="2000" dirty="0">
                <a:hlinkClick r:id="rId2"/>
              </a:rPr>
              <a:t>https://www.youtube.com/watch?v=kAjtioDwM58</a:t>
            </a:r>
          </a:p>
          <a:p>
            <a:pPr>
              <a:buFont typeface="Arial" charset="0"/>
              <a:buChar char="•"/>
              <a:defRPr/>
            </a:pPr>
            <a:r>
              <a:rPr lang="en-US" sz="2000" dirty="0">
                <a:hlinkClick r:id="rId3"/>
              </a:rPr>
              <a:t>https://www.youtube.com/watch?v=gfFgga9XY7k&amp;t=31s</a:t>
            </a:r>
            <a:endParaRPr lang="en-US" sz="2000" dirty="0"/>
          </a:p>
          <a:p>
            <a:pPr>
              <a:buFont typeface="Arial" charset="0"/>
              <a:buChar char="•"/>
              <a:defRPr/>
            </a:pPr>
            <a:r>
              <a:rPr lang="en-US" sz="2000" dirty="0">
                <a:hlinkClick r:id="rId4"/>
              </a:rPr>
              <a:t>https://academy.hubspot.com/courses/content-marketing</a:t>
            </a:r>
            <a:endParaRPr lang="en-US" sz="2000" dirty="0"/>
          </a:p>
          <a:p>
            <a:pPr marL="12700">
              <a:spcBef>
                <a:spcPts val="100"/>
              </a:spcBef>
              <a:buFont typeface="Arial" charset="0"/>
              <a:buChar char="•"/>
              <a:defRPr/>
            </a:pPr>
            <a:r>
              <a:rPr lang="en-US" sz="2000" dirty="0">
                <a:hlinkClick r:id="rId5"/>
              </a:rPr>
              <a:t>https://www.coursera.org/learn/content-marketing</a:t>
            </a:r>
            <a:endParaRPr lang="en-US" sz="2000" dirty="0"/>
          </a:p>
          <a:p>
            <a:pPr marL="12700">
              <a:spcBef>
                <a:spcPts val="100"/>
              </a:spcBef>
              <a:buFont typeface="Arial" charset="0"/>
              <a:buChar char="•"/>
              <a:defRPr/>
            </a:pPr>
            <a:endParaRPr lang="en-US" sz="2000" dirty="0"/>
          </a:p>
          <a:p>
            <a:pPr marL="12700">
              <a:spcBef>
                <a:spcPts val="100"/>
              </a:spcBef>
              <a:buFont typeface="Arial" charset="0"/>
              <a:buChar char="•"/>
              <a:defRPr/>
            </a:pPr>
            <a:endParaRPr lang="en-US" sz="2000" dirty="0">
              <a:cs typeface="Arial" charset="0"/>
            </a:endParaRPr>
          </a:p>
          <a:p>
            <a:pPr>
              <a:buNone/>
            </a:pPr>
            <a:endParaRPr lang="en-US" sz="2000" dirty="0"/>
          </a:p>
          <a:p>
            <a:pPr>
              <a:buNone/>
            </a:pPr>
            <a:endParaRPr lang="en-US" sz="1900" dirty="0"/>
          </a:p>
        </p:txBody>
      </p:sp>
      <p:sp>
        <p:nvSpPr>
          <p:cNvPr id="4" name="Date Placeholder 3"/>
          <p:cNvSpPr>
            <a:spLocks noGrp="1"/>
          </p:cNvSpPr>
          <p:nvPr>
            <p:ph type="dt" sz="half" idx="10"/>
          </p:nvPr>
        </p:nvSpPr>
        <p:spPr/>
        <p:txBody>
          <a:bodyPr/>
          <a:lstStyle/>
          <a:p>
            <a:fld id="{DB873571-D8F4-4CD7-8252-FB3DD0AF86C6}" type="datetime1">
              <a:rPr lang="en-US" smtClean="0"/>
              <a:t>3/6/2025</a:t>
            </a:fld>
            <a:endParaRPr lang="en-US" dirty="0"/>
          </a:p>
        </p:txBody>
      </p:sp>
      <p:sp>
        <p:nvSpPr>
          <p:cNvPr id="5" name="Footer Placeholder 4"/>
          <p:cNvSpPr>
            <a:spLocks noGrp="1"/>
          </p:cNvSpPr>
          <p:nvPr>
            <p:ph type="ftr" sz="quarter" idx="11"/>
          </p:nvPr>
        </p:nvSpPr>
        <p:spPr>
          <a:xfrm>
            <a:off x="2209800" y="6356350"/>
            <a:ext cx="55626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98</a:t>
            </a:fld>
            <a:endParaRPr lang="en-US"/>
          </a:p>
        </p:txBody>
      </p:sp>
      <p:sp>
        <p:nvSpPr>
          <p:cNvPr id="7" name="Title 1"/>
          <p:cNvSpPr txBox="1">
            <a:spLocks/>
          </p:cNvSpPr>
          <p:nvPr/>
        </p:nvSpPr>
        <p:spPr>
          <a:xfrm>
            <a:off x="1676400" y="-7162"/>
            <a:ext cx="7543800" cy="685799"/>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dirty="0"/>
              <a:t>Topic</a:t>
            </a:r>
            <a:r>
              <a:rPr kumimoji="0" lang="en-US" sz="2400" b="0" i="0" u="none" strike="noStrike" kern="1200" cap="none" spc="0" normalizeH="0" baseline="0" noProof="0" dirty="0">
                <a:ln>
                  <a:noFill/>
                </a:ln>
                <a:solidFill>
                  <a:schemeClr val="dk1"/>
                </a:solidFill>
                <a:effectLst/>
                <a:uLnTx/>
                <a:uFillTx/>
                <a:latin typeface="+mn-lt"/>
                <a:ea typeface="+mn-ea"/>
                <a:cs typeface="+mn-cs"/>
              </a:rPr>
              <a:t> Links and Online Courses details</a:t>
            </a: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47764" y="126478"/>
            <a:ext cx="1362984" cy="619538"/>
          </a:xfrm>
          <a:prstGeom prst="rect">
            <a:avLst/>
          </a:prstGeom>
        </p:spPr>
      </p:pic>
    </p:spTree>
    <p:extLst>
      <p:ext uri="{BB962C8B-B14F-4D97-AF65-F5344CB8AC3E}">
        <p14:creationId xmlns:p14="http://schemas.microsoft.com/office/powerpoint/2010/main" val="92341261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011148"/>
            <a:ext cx="8229600" cy="5181600"/>
          </a:xfrm>
        </p:spPr>
        <p:txBody>
          <a:bodyPr>
            <a:normAutofit/>
          </a:bodyPr>
          <a:lstStyle/>
          <a:p>
            <a:pPr marL="0" indent="0" algn="just">
              <a:buNone/>
            </a:pPr>
            <a:r>
              <a:rPr lang="en-US" sz="2400" dirty="0">
                <a:latin typeface="Times New Roman" panose="02020603050405020304" pitchFamily="18" charset="0"/>
                <a:cs typeface="Times New Roman" panose="02020603050405020304" pitchFamily="18" charset="0"/>
              </a:rPr>
              <a:t>Q1.State the importance of content in Online marketing?</a:t>
            </a:r>
            <a:endParaRPr lang="en-US" sz="2400" b="1" dirty="0">
              <a:latin typeface="Times New Roman" panose="02020603050405020304" pitchFamily="18" charset="0"/>
              <a:cs typeface="Times New Roman" panose="02020603050405020304" pitchFamily="18" charset="0"/>
            </a:endParaRPr>
          </a:p>
          <a:p>
            <a:pPr marL="0" indent="0" algn="just">
              <a:buNone/>
            </a:pPr>
            <a:r>
              <a:rPr lang="en-US" sz="2400" dirty="0">
                <a:latin typeface="Times New Roman" panose="02020603050405020304" pitchFamily="18" charset="0"/>
                <a:cs typeface="Times New Roman" panose="02020603050405020304" pitchFamily="18" charset="0"/>
              </a:rPr>
              <a:t>Q2.State the two major types of search marketing techniques ?</a:t>
            </a:r>
            <a:endParaRPr lang="en-US" sz="2400" b="1" dirty="0">
              <a:latin typeface="Times New Roman" panose="02020603050405020304" pitchFamily="18" charset="0"/>
              <a:cs typeface="Times New Roman" panose="02020603050405020304" pitchFamily="18" charset="0"/>
            </a:endParaRPr>
          </a:p>
          <a:p>
            <a:pPr marL="0" indent="0" algn="just">
              <a:buNone/>
            </a:pPr>
            <a:r>
              <a:rPr lang="en-US" sz="2400" dirty="0">
                <a:latin typeface="Times New Roman" panose="02020603050405020304" pitchFamily="18" charset="0"/>
                <a:cs typeface="Times New Roman" panose="02020603050405020304" pitchFamily="18" charset="0"/>
              </a:rPr>
              <a:t>Q3. Write short notes on : </a:t>
            </a:r>
            <a:r>
              <a:rPr lang="en-US" sz="24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  Mobile marketing    ii) Viral marketing</a:t>
            </a:r>
          </a:p>
          <a:p>
            <a:pPr marL="0" indent="0" algn="just">
              <a:buNone/>
            </a:pPr>
            <a:r>
              <a:rPr lang="en-US" sz="2400" dirty="0">
                <a:latin typeface="Times New Roman" panose="02020603050405020304" pitchFamily="18" charset="0"/>
                <a:cs typeface="Times New Roman" panose="02020603050405020304" pitchFamily="18" charset="0"/>
              </a:rPr>
              <a:t>Q4.Discuss the different types of Gamification strategies used in digital marketing with examples.</a:t>
            </a:r>
            <a:endParaRPr lang="en-US" sz="2400" b="1" dirty="0">
              <a:latin typeface="Times New Roman" panose="02020603050405020304" pitchFamily="18" charset="0"/>
              <a:cs typeface="Times New Roman" panose="02020603050405020304" pitchFamily="18" charset="0"/>
            </a:endParaRPr>
          </a:p>
          <a:p>
            <a:pPr algn="just">
              <a:buNone/>
            </a:pPr>
            <a:endParaRPr lang="en-US" sz="2400" dirty="0"/>
          </a:p>
        </p:txBody>
      </p:sp>
      <p:sp>
        <p:nvSpPr>
          <p:cNvPr id="4" name="Date Placeholder 3"/>
          <p:cNvSpPr>
            <a:spLocks noGrp="1"/>
          </p:cNvSpPr>
          <p:nvPr>
            <p:ph type="dt" sz="half" idx="10"/>
          </p:nvPr>
        </p:nvSpPr>
        <p:spPr/>
        <p:txBody>
          <a:bodyPr/>
          <a:lstStyle/>
          <a:p>
            <a:fld id="{135B2897-19FE-48AA-B72C-EE605BEF9FEC}" type="datetime1">
              <a:rPr lang="en-US" smtClean="0"/>
              <a:t>3/6/2025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sv-SE"/>
              <a:t>Deepika Sharma           Digital Marketing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99</a:t>
            </a:fld>
            <a:endParaRPr lang="en-US"/>
          </a:p>
        </p:txBody>
      </p:sp>
      <p:sp>
        <p:nvSpPr>
          <p:cNvPr id="7" name="Title 1"/>
          <p:cNvSpPr txBox="1">
            <a:spLocks/>
          </p:cNvSpPr>
          <p:nvPr/>
        </p:nvSpPr>
        <p:spPr>
          <a:xfrm>
            <a:off x="1630018" y="-3850"/>
            <a:ext cx="7500730" cy="706348"/>
          </a:xfrm>
          <a:prstGeom prst="rect">
            <a:avLst/>
          </a:prstGeom>
          <a:solidFill>
            <a:srgbClr val="C00000"/>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dirty="0"/>
              <a:t>Assignment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xmlns=""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39" y="173867"/>
            <a:ext cx="1362984" cy="619538"/>
          </a:xfrm>
          <a:prstGeom prst="rect">
            <a:avLst/>
          </a:prstGeom>
        </p:spPr>
      </p:pic>
    </p:spTree>
    <p:extLst>
      <p:ext uri="{BB962C8B-B14F-4D97-AF65-F5344CB8AC3E}">
        <p14:creationId xmlns:p14="http://schemas.microsoft.com/office/powerpoint/2010/main" val="17202263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19133</TotalTime>
  <Words>6946</Words>
  <Application>Microsoft Office PowerPoint</Application>
  <PresentationFormat>On-screen Show (4:3)</PresentationFormat>
  <Paragraphs>1190</Paragraphs>
  <Slides>113</Slides>
  <Notes>32</Notes>
  <HiddenSlides>0</HiddenSlides>
  <MMClips>0</MMClips>
  <ScaleCrop>false</ScaleCrop>
  <HeadingPairs>
    <vt:vector size="8" baseType="variant">
      <vt:variant>
        <vt:lpstr>Fonts Used</vt:lpstr>
      </vt:variant>
      <vt:variant>
        <vt:i4>10</vt:i4>
      </vt:variant>
      <vt:variant>
        <vt:lpstr>Theme</vt:lpstr>
      </vt:variant>
      <vt:variant>
        <vt:i4>2</vt:i4>
      </vt:variant>
      <vt:variant>
        <vt:lpstr>Embedded OLE Servers</vt:lpstr>
      </vt:variant>
      <vt:variant>
        <vt:i4>1</vt:i4>
      </vt:variant>
      <vt:variant>
        <vt:lpstr>Slide Titles</vt:lpstr>
      </vt:variant>
      <vt:variant>
        <vt:i4>113</vt:i4>
      </vt:variant>
    </vt:vector>
  </HeadingPairs>
  <TitlesOfParts>
    <vt:vector size="126" baseType="lpstr">
      <vt:lpstr>Adobe Clean</vt:lpstr>
      <vt:lpstr>Arial</vt:lpstr>
      <vt:lpstr>Calibri</vt:lpstr>
      <vt:lpstr>Carlito</vt:lpstr>
      <vt:lpstr>Gilroy</vt:lpstr>
      <vt:lpstr>Montserrat</vt:lpstr>
      <vt:lpstr>PTSerif</vt:lpstr>
      <vt:lpstr>SourceSansPro</vt:lpstr>
      <vt:lpstr>Times New Roman</vt:lpstr>
      <vt:lpstr>Wingdings</vt:lpstr>
      <vt:lpstr>Office Theme</vt:lpstr>
      <vt:lpstr>1_Office Theme</vt:lpstr>
      <vt:lpstr>Document</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Google Analytics, AdWords, and other on line analytics and advertising tools all contain a huge pool of information that will help you create not only your own brand, but also develop and grow your target audience and pin point advertising strategies that work for you.   All of this information can help you grow your business and there are many extensive guides available on line for free. You can't go wrong with using all of this available data to your advantage!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Manks</dc:creator>
  <cp:lastModifiedBy>Asus</cp:lastModifiedBy>
  <cp:revision>357</cp:revision>
  <dcterms:created xsi:type="dcterms:W3CDTF">2006-08-16T00:00:00Z</dcterms:created>
  <dcterms:modified xsi:type="dcterms:W3CDTF">2025-03-06T09:22:45Z</dcterms:modified>
</cp:coreProperties>
</file>

<file path=docProps/thumbnail.jpeg>
</file>